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5" r:id="rId2"/>
    <p:sldId id="257" r:id="rId3"/>
    <p:sldId id="367" r:id="rId4"/>
    <p:sldId id="368" r:id="rId5"/>
    <p:sldId id="333" r:id="rId6"/>
    <p:sldId id="370" r:id="rId7"/>
    <p:sldId id="382" r:id="rId8"/>
    <p:sldId id="383" r:id="rId9"/>
    <p:sldId id="378" r:id="rId10"/>
    <p:sldId id="379" r:id="rId11"/>
    <p:sldId id="384" r:id="rId12"/>
    <p:sldId id="385" r:id="rId13"/>
    <p:sldId id="374" r:id="rId14"/>
    <p:sldId id="386" r:id="rId15"/>
    <p:sldId id="388" r:id="rId16"/>
    <p:sldId id="353" r:id="rId17"/>
    <p:sldId id="387" r:id="rId18"/>
    <p:sldId id="390" r:id="rId19"/>
    <p:sldId id="389" r:id="rId20"/>
    <p:sldId id="391" r:id="rId21"/>
    <p:sldId id="393" r:id="rId22"/>
    <p:sldId id="392" r:id="rId23"/>
    <p:sldId id="395" r:id="rId24"/>
    <p:sldId id="394" r:id="rId25"/>
    <p:sldId id="396" r:id="rId26"/>
    <p:sldId id="401" r:id="rId27"/>
    <p:sldId id="398" r:id="rId28"/>
    <p:sldId id="397" r:id="rId29"/>
    <p:sldId id="399" r:id="rId30"/>
    <p:sldId id="400" r:id="rId31"/>
    <p:sldId id="402" r:id="rId32"/>
    <p:sldId id="371" r:id="rId33"/>
    <p:sldId id="327"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496"/>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p:scale>
          <a:sx n="78" d="100"/>
          <a:sy n="78" d="100"/>
        </p:scale>
        <p:origin x="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highlight>
                  <a:srgbClr val="FFFF00"/>
                </a:highlight>
              </a:rPr>
              <a:t>EMS Incident Time of</a:t>
            </a:r>
            <a:r>
              <a:rPr lang="en-US" baseline="0" dirty="0">
                <a:highlight>
                  <a:srgbClr val="FFFF00"/>
                </a:highlight>
              </a:rPr>
              <a:t> Day</a:t>
            </a:r>
            <a:endParaRPr lang="en-US" dirty="0">
              <a:highlight>
                <a:srgbClr val="FFFF00"/>
              </a:highlight>
            </a:endParaRPr>
          </a:p>
        </c:rich>
      </c:tx>
      <c:layout>
        <c:manualLayout>
          <c:xMode val="edge"/>
          <c:yMode val="edge"/>
          <c:x val="0.22244444444444444"/>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ndard"/>
        <c:varyColors val="0"/>
        <c:ser>
          <c:idx val="0"/>
          <c:order val="0"/>
          <c:tx>
            <c:strRef>
              <c:f>'[Genesis Ambulance-Silvis-2020-2022.xlsx]Tables'!$G$49</c:f>
              <c:strCache>
                <c:ptCount val="1"/>
                <c:pt idx="0">
                  <c:v>Hour</c:v>
                </c:pt>
              </c:strCache>
            </c:strRef>
          </c:tx>
          <c:spPr>
            <a:solidFill>
              <a:schemeClr val="accent1"/>
            </a:solidFill>
            <a:ln>
              <a:noFill/>
            </a:ln>
            <a:effectLst/>
          </c:spPr>
          <c:val>
            <c:numRef>
              <c:f>'[Genesis Ambulance-Silvis-2020-2022.xlsx]Tables'!$G$50:$G$73</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val>
          <c:extLst>
            <c:ext xmlns:c16="http://schemas.microsoft.com/office/drawing/2014/chart" uri="{C3380CC4-5D6E-409C-BE32-E72D297353CC}">
              <c16:uniqueId val="{00000000-2C3F-4EDE-B788-A9D89AC34964}"/>
            </c:ext>
          </c:extLst>
        </c:ser>
        <c:ser>
          <c:idx val="1"/>
          <c:order val="1"/>
          <c:tx>
            <c:strRef>
              <c:f>'[Genesis Ambulance-Silvis-2020-2022.xlsx]Tables'!$H$49</c:f>
              <c:strCache>
                <c:ptCount val="1"/>
                <c:pt idx="0">
                  <c:v>Incidents</c:v>
                </c:pt>
              </c:strCache>
            </c:strRef>
          </c:tx>
          <c:spPr>
            <a:solidFill>
              <a:schemeClr val="accent5">
                <a:lumMod val="60000"/>
                <a:lumOff val="40000"/>
              </a:schemeClr>
            </a:solidFill>
            <a:ln>
              <a:noFill/>
            </a:ln>
            <a:effectLst/>
          </c:spPr>
          <c:val>
            <c:numRef>
              <c:f>'[Genesis Ambulance-Silvis-2020-2022.xlsx]Tables'!$H$50:$H$73</c:f>
              <c:numCache>
                <c:formatCode>General</c:formatCode>
                <c:ptCount val="24"/>
                <c:pt idx="0">
                  <c:v>123</c:v>
                </c:pt>
                <c:pt idx="1">
                  <c:v>97</c:v>
                </c:pt>
                <c:pt idx="2">
                  <c:v>103</c:v>
                </c:pt>
                <c:pt idx="3">
                  <c:v>108</c:v>
                </c:pt>
                <c:pt idx="4">
                  <c:v>89</c:v>
                </c:pt>
                <c:pt idx="5">
                  <c:v>113</c:v>
                </c:pt>
                <c:pt idx="6">
                  <c:v>137</c:v>
                </c:pt>
                <c:pt idx="7">
                  <c:v>147</c:v>
                </c:pt>
                <c:pt idx="8">
                  <c:v>226</c:v>
                </c:pt>
                <c:pt idx="9">
                  <c:v>254</c:v>
                </c:pt>
                <c:pt idx="10">
                  <c:v>215</c:v>
                </c:pt>
                <c:pt idx="11">
                  <c:v>245</c:v>
                </c:pt>
                <c:pt idx="12">
                  <c:v>219</c:v>
                </c:pt>
                <c:pt idx="13">
                  <c:v>237</c:v>
                </c:pt>
                <c:pt idx="14">
                  <c:v>242</c:v>
                </c:pt>
                <c:pt idx="15">
                  <c:v>237</c:v>
                </c:pt>
                <c:pt idx="16">
                  <c:v>270</c:v>
                </c:pt>
                <c:pt idx="17">
                  <c:v>220</c:v>
                </c:pt>
                <c:pt idx="18">
                  <c:v>224</c:v>
                </c:pt>
                <c:pt idx="19">
                  <c:v>221</c:v>
                </c:pt>
                <c:pt idx="20">
                  <c:v>186</c:v>
                </c:pt>
                <c:pt idx="21">
                  <c:v>160</c:v>
                </c:pt>
                <c:pt idx="22">
                  <c:v>140</c:v>
                </c:pt>
                <c:pt idx="23">
                  <c:v>122</c:v>
                </c:pt>
              </c:numCache>
            </c:numRef>
          </c:val>
          <c:extLst>
            <c:ext xmlns:c16="http://schemas.microsoft.com/office/drawing/2014/chart" uri="{C3380CC4-5D6E-409C-BE32-E72D297353CC}">
              <c16:uniqueId val="{00000001-2C3F-4EDE-B788-A9D89AC34964}"/>
            </c:ext>
          </c:extLst>
        </c:ser>
        <c:dLbls>
          <c:showLegendKey val="0"/>
          <c:showVal val="0"/>
          <c:showCatName val="0"/>
          <c:showSerName val="0"/>
          <c:showPercent val="0"/>
          <c:showBubbleSize val="0"/>
        </c:dLbls>
        <c:axId val="616346448"/>
        <c:axId val="203897920"/>
      </c:areaChart>
      <c:catAx>
        <c:axId val="6163464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Time of Day / 24-Hour Clock</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3897920"/>
        <c:crosses val="autoZero"/>
        <c:auto val="1"/>
        <c:lblAlgn val="ctr"/>
        <c:lblOffset val="100"/>
        <c:noMultiLvlLbl val="0"/>
      </c:catAx>
      <c:valAx>
        <c:axId val="2038979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Calls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6346448"/>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A857F9-185D-4E38-B5C1-8D18BFBA7F9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290760E4-2809-4E4B-814A-92CE02FB1A45}">
      <dgm:prSet custT="1"/>
      <dgm:spPr/>
      <dgm:t>
        <a:bodyPr/>
        <a:lstStyle/>
        <a:p>
          <a:r>
            <a:rPr lang="en-US" sz="1800" dirty="0"/>
            <a:t>Increased knowledge of pathophysiology of illnesses/injuries</a:t>
          </a:r>
        </a:p>
      </dgm:t>
    </dgm:pt>
    <dgm:pt modelId="{1D4D3951-CFE6-45AD-A7F6-4AE654C5EDBB}" type="parTrans" cxnId="{8D5019AF-97DD-4D72-A69C-9FA52F6E8A98}">
      <dgm:prSet/>
      <dgm:spPr/>
      <dgm:t>
        <a:bodyPr/>
        <a:lstStyle/>
        <a:p>
          <a:endParaRPr lang="en-US"/>
        </a:p>
      </dgm:t>
    </dgm:pt>
    <dgm:pt modelId="{D6DE922E-6B91-4B00-AE27-4950BEB01A23}" type="sibTrans" cxnId="{8D5019AF-97DD-4D72-A69C-9FA52F6E8A98}">
      <dgm:prSet/>
      <dgm:spPr/>
      <dgm:t>
        <a:bodyPr/>
        <a:lstStyle/>
        <a:p>
          <a:endParaRPr lang="en-US"/>
        </a:p>
      </dgm:t>
    </dgm:pt>
    <dgm:pt modelId="{8A4499C5-83E0-46B0-996A-D0DC41451E7E}">
      <dgm:prSet custT="1"/>
      <dgm:spPr/>
      <dgm:t>
        <a:bodyPr/>
        <a:lstStyle/>
        <a:p>
          <a:r>
            <a:rPr lang="en-US" sz="1800" dirty="0"/>
            <a:t>Realization of the value of pre-hospital care</a:t>
          </a:r>
        </a:p>
      </dgm:t>
    </dgm:pt>
    <dgm:pt modelId="{94CAE08C-B534-4785-867C-AB6EBB7D2757}" type="parTrans" cxnId="{9E5325B4-B093-47F1-BEF2-41821E195C96}">
      <dgm:prSet/>
      <dgm:spPr/>
      <dgm:t>
        <a:bodyPr/>
        <a:lstStyle/>
        <a:p>
          <a:endParaRPr lang="en-US"/>
        </a:p>
      </dgm:t>
    </dgm:pt>
    <dgm:pt modelId="{064C84B4-B4F6-4053-BB6B-E67D3B41B226}" type="sibTrans" cxnId="{9E5325B4-B093-47F1-BEF2-41821E195C96}">
      <dgm:prSet/>
      <dgm:spPr/>
      <dgm:t>
        <a:bodyPr/>
        <a:lstStyle/>
        <a:p>
          <a:endParaRPr lang="en-US"/>
        </a:p>
      </dgm:t>
    </dgm:pt>
    <dgm:pt modelId="{C9652BAA-F76F-4C62-A1D0-D2BE8BA77061}">
      <dgm:prSet custT="1"/>
      <dgm:spPr/>
      <dgm:t>
        <a:bodyPr/>
        <a:lstStyle/>
        <a:p>
          <a:r>
            <a:rPr lang="en-US" sz="1800" dirty="0"/>
            <a:t>Increased educational levels of pre-hospital providers</a:t>
          </a:r>
        </a:p>
      </dgm:t>
    </dgm:pt>
    <dgm:pt modelId="{5E65DC1D-9F75-4F73-8F0B-AE5D9B5C9E5E}" type="parTrans" cxnId="{BFE5BD2B-5134-4C16-AF4B-F27FC1DCCB68}">
      <dgm:prSet/>
      <dgm:spPr/>
      <dgm:t>
        <a:bodyPr/>
        <a:lstStyle/>
        <a:p>
          <a:endParaRPr lang="en-US"/>
        </a:p>
      </dgm:t>
    </dgm:pt>
    <dgm:pt modelId="{AFEA03A5-46BF-4109-B8ED-1A3F8F33592B}" type="sibTrans" cxnId="{BFE5BD2B-5134-4C16-AF4B-F27FC1DCCB68}">
      <dgm:prSet/>
      <dgm:spPr/>
      <dgm:t>
        <a:bodyPr/>
        <a:lstStyle/>
        <a:p>
          <a:endParaRPr lang="en-US"/>
        </a:p>
      </dgm:t>
    </dgm:pt>
    <dgm:pt modelId="{EB237BCD-B34E-4377-AF87-E860F0453312}">
      <dgm:prSet custT="1"/>
      <dgm:spPr/>
      <dgm:t>
        <a:bodyPr/>
        <a:lstStyle/>
        <a:p>
          <a:r>
            <a:rPr lang="en-US" sz="1800" dirty="0"/>
            <a:t>Increased patient care capabilities based on technology </a:t>
          </a:r>
        </a:p>
      </dgm:t>
    </dgm:pt>
    <dgm:pt modelId="{3FC45CB0-9A08-47DF-812D-C1F55FDFC0C9}" type="parTrans" cxnId="{7FAF47AC-1128-436A-B561-5971625B46DD}">
      <dgm:prSet/>
      <dgm:spPr/>
      <dgm:t>
        <a:bodyPr/>
        <a:lstStyle/>
        <a:p>
          <a:endParaRPr lang="en-US"/>
        </a:p>
      </dgm:t>
    </dgm:pt>
    <dgm:pt modelId="{C828DB76-48C1-4B22-8176-466BB7FEFD56}" type="sibTrans" cxnId="{7FAF47AC-1128-436A-B561-5971625B46DD}">
      <dgm:prSet/>
      <dgm:spPr/>
      <dgm:t>
        <a:bodyPr/>
        <a:lstStyle/>
        <a:p>
          <a:endParaRPr lang="en-US"/>
        </a:p>
      </dgm:t>
    </dgm:pt>
    <dgm:pt modelId="{5C3C9ACB-99A8-41FE-AB92-8878668BC588}">
      <dgm:prSet custT="1"/>
      <dgm:spPr/>
      <dgm:t>
        <a:bodyPr/>
        <a:lstStyle/>
        <a:p>
          <a:r>
            <a:rPr lang="en-US" sz="1800" dirty="0"/>
            <a:t>Moved from a stabilization mindset to a diagnosis / definitive care mindset</a:t>
          </a:r>
        </a:p>
        <a:p>
          <a:endParaRPr lang="en-US" sz="1400" dirty="0"/>
        </a:p>
      </dgm:t>
    </dgm:pt>
    <dgm:pt modelId="{2B58C4D1-44CB-4169-806F-8F0DA11D65D3}" type="parTrans" cxnId="{5B1DDF94-D015-4431-8C4E-FA6B33374290}">
      <dgm:prSet/>
      <dgm:spPr/>
      <dgm:t>
        <a:bodyPr/>
        <a:lstStyle/>
        <a:p>
          <a:endParaRPr lang="en-US"/>
        </a:p>
      </dgm:t>
    </dgm:pt>
    <dgm:pt modelId="{D1FE1BEC-35F2-4312-AD31-D78D16AE7135}" type="sibTrans" cxnId="{5B1DDF94-D015-4431-8C4E-FA6B33374290}">
      <dgm:prSet/>
      <dgm:spPr/>
      <dgm:t>
        <a:bodyPr/>
        <a:lstStyle/>
        <a:p>
          <a:endParaRPr lang="en-US"/>
        </a:p>
      </dgm:t>
    </dgm:pt>
    <dgm:pt modelId="{FE70A159-D152-491F-9168-08E9C4A6EAB4}" type="pres">
      <dgm:prSet presAssocID="{76A857F9-185D-4E38-B5C1-8D18BFBA7F90}" presName="cycle" presStyleCnt="0">
        <dgm:presLayoutVars>
          <dgm:dir/>
          <dgm:resizeHandles val="exact"/>
        </dgm:presLayoutVars>
      </dgm:prSet>
      <dgm:spPr/>
    </dgm:pt>
    <dgm:pt modelId="{B042554B-3EB1-495B-95B3-3528E3D7619D}" type="pres">
      <dgm:prSet presAssocID="{290760E4-2809-4E4B-814A-92CE02FB1A45}" presName="dummy" presStyleCnt="0"/>
      <dgm:spPr/>
    </dgm:pt>
    <dgm:pt modelId="{29246BB4-11DF-4F0F-8B64-211323E7B13A}" type="pres">
      <dgm:prSet presAssocID="{290760E4-2809-4E4B-814A-92CE02FB1A45}" presName="node" presStyleLbl="revTx" presStyleIdx="0" presStyleCnt="5" custScaleX="114455">
        <dgm:presLayoutVars>
          <dgm:bulletEnabled val="1"/>
        </dgm:presLayoutVars>
      </dgm:prSet>
      <dgm:spPr/>
    </dgm:pt>
    <dgm:pt modelId="{6D0DA017-378A-4BC1-BE69-CD880D15FD34}" type="pres">
      <dgm:prSet presAssocID="{D6DE922E-6B91-4B00-AE27-4950BEB01A23}" presName="sibTrans" presStyleLbl="node1" presStyleIdx="0" presStyleCnt="5"/>
      <dgm:spPr/>
    </dgm:pt>
    <dgm:pt modelId="{CA1769A9-0DD0-4388-B4E4-E77610AB8419}" type="pres">
      <dgm:prSet presAssocID="{8A4499C5-83E0-46B0-996A-D0DC41451E7E}" presName="dummy" presStyleCnt="0"/>
      <dgm:spPr/>
    </dgm:pt>
    <dgm:pt modelId="{E0D6DF97-ED8C-451A-8DAD-9D25CBF20CC3}" type="pres">
      <dgm:prSet presAssocID="{8A4499C5-83E0-46B0-996A-D0DC41451E7E}" presName="node" presStyleLbl="revTx" presStyleIdx="1" presStyleCnt="5">
        <dgm:presLayoutVars>
          <dgm:bulletEnabled val="1"/>
        </dgm:presLayoutVars>
      </dgm:prSet>
      <dgm:spPr/>
    </dgm:pt>
    <dgm:pt modelId="{EE594956-0B53-42D8-BE8C-EEE329B03310}" type="pres">
      <dgm:prSet presAssocID="{064C84B4-B4F6-4053-BB6B-E67D3B41B226}" presName="sibTrans" presStyleLbl="node1" presStyleIdx="1" presStyleCnt="5"/>
      <dgm:spPr/>
    </dgm:pt>
    <dgm:pt modelId="{20AE8D33-FC5B-470D-8085-40F0B22D7F73}" type="pres">
      <dgm:prSet presAssocID="{C9652BAA-F76F-4C62-A1D0-D2BE8BA77061}" presName="dummy" presStyleCnt="0"/>
      <dgm:spPr/>
    </dgm:pt>
    <dgm:pt modelId="{40674082-1E55-4176-B80C-B525952B7E29}" type="pres">
      <dgm:prSet presAssocID="{C9652BAA-F76F-4C62-A1D0-D2BE8BA77061}" presName="node" presStyleLbl="revTx" presStyleIdx="2" presStyleCnt="5">
        <dgm:presLayoutVars>
          <dgm:bulletEnabled val="1"/>
        </dgm:presLayoutVars>
      </dgm:prSet>
      <dgm:spPr/>
    </dgm:pt>
    <dgm:pt modelId="{39C37D94-E775-45B0-974E-3EC999C6704B}" type="pres">
      <dgm:prSet presAssocID="{AFEA03A5-46BF-4109-B8ED-1A3F8F33592B}" presName="sibTrans" presStyleLbl="node1" presStyleIdx="2" presStyleCnt="5"/>
      <dgm:spPr/>
    </dgm:pt>
    <dgm:pt modelId="{20F6896F-04A9-48E6-8FC6-8E8D795E83A5}" type="pres">
      <dgm:prSet presAssocID="{EB237BCD-B34E-4377-AF87-E860F0453312}" presName="dummy" presStyleCnt="0"/>
      <dgm:spPr/>
    </dgm:pt>
    <dgm:pt modelId="{39C0FC57-F3F2-4308-BC6D-08D5C1B800F1}" type="pres">
      <dgm:prSet presAssocID="{EB237BCD-B34E-4377-AF87-E860F0453312}" presName="node" presStyleLbl="revTx" presStyleIdx="3" presStyleCnt="5">
        <dgm:presLayoutVars>
          <dgm:bulletEnabled val="1"/>
        </dgm:presLayoutVars>
      </dgm:prSet>
      <dgm:spPr/>
    </dgm:pt>
    <dgm:pt modelId="{8729EB55-1AAE-4415-83E4-2D21DAEB0046}" type="pres">
      <dgm:prSet presAssocID="{C828DB76-48C1-4B22-8176-466BB7FEFD56}" presName="sibTrans" presStyleLbl="node1" presStyleIdx="3" presStyleCnt="5"/>
      <dgm:spPr/>
    </dgm:pt>
    <dgm:pt modelId="{F64D795E-9BFF-4F64-BCD6-71203FD95D07}" type="pres">
      <dgm:prSet presAssocID="{5C3C9ACB-99A8-41FE-AB92-8878668BC588}" presName="dummy" presStyleCnt="0"/>
      <dgm:spPr/>
    </dgm:pt>
    <dgm:pt modelId="{2F3DF5EA-74FE-467D-88EB-ABE7E2D16B5D}" type="pres">
      <dgm:prSet presAssocID="{5C3C9ACB-99A8-41FE-AB92-8878668BC588}" presName="node" presStyleLbl="revTx" presStyleIdx="4" presStyleCnt="5">
        <dgm:presLayoutVars>
          <dgm:bulletEnabled val="1"/>
        </dgm:presLayoutVars>
      </dgm:prSet>
      <dgm:spPr/>
    </dgm:pt>
    <dgm:pt modelId="{D015C316-D614-4024-8E14-EA38940886E7}" type="pres">
      <dgm:prSet presAssocID="{D1FE1BEC-35F2-4312-AD31-D78D16AE7135}" presName="sibTrans" presStyleLbl="node1" presStyleIdx="4" presStyleCnt="5"/>
      <dgm:spPr/>
    </dgm:pt>
  </dgm:ptLst>
  <dgm:cxnLst>
    <dgm:cxn modelId="{E6715508-98A5-4B15-896F-03CB5DFDF45C}" type="presOf" srcId="{C9652BAA-F76F-4C62-A1D0-D2BE8BA77061}" destId="{40674082-1E55-4176-B80C-B525952B7E29}" srcOrd="0" destOrd="0" presId="urn:microsoft.com/office/officeart/2005/8/layout/cycle1"/>
    <dgm:cxn modelId="{599ABF17-86A6-42CE-B90F-FA6322BF3DB7}" type="presOf" srcId="{D1FE1BEC-35F2-4312-AD31-D78D16AE7135}" destId="{D015C316-D614-4024-8E14-EA38940886E7}" srcOrd="0" destOrd="0" presId="urn:microsoft.com/office/officeart/2005/8/layout/cycle1"/>
    <dgm:cxn modelId="{BFE5BD2B-5134-4C16-AF4B-F27FC1DCCB68}" srcId="{76A857F9-185D-4E38-B5C1-8D18BFBA7F90}" destId="{C9652BAA-F76F-4C62-A1D0-D2BE8BA77061}" srcOrd="2" destOrd="0" parTransId="{5E65DC1D-9F75-4F73-8F0B-AE5D9B5C9E5E}" sibTransId="{AFEA03A5-46BF-4109-B8ED-1A3F8F33592B}"/>
    <dgm:cxn modelId="{390AE733-0550-4196-8C8D-210B0CF3072C}" type="presOf" srcId="{D6DE922E-6B91-4B00-AE27-4950BEB01A23}" destId="{6D0DA017-378A-4BC1-BE69-CD880D15FD34}" srcOrd="0" destOrd="0" presId="urn:microsoft.com/office/officeart/2005/8/layout/cycle1"/>
    <dgm:cxn modelId="{0468CF46-1D16-4A6A-BA41-36BF3D92DE3C}" type="presOf" srcId="{EB237BCD-B34E-4377-AF87-E860F0453312}" destId="{39C0FC57-F3F2-4308-BC6D-08D5C1B800F1}" srcOrd="0" destOrd="0" presId="urn:microsoft.com/office/officeart/2005/8/layout/cycle1"/>
    <dgm:cxn modelId="{52645F4B-A081-4F7C-AF5F-C9AC407EF2B4}" type="presOf" srcId="{AFEA03A5-46BF-4109-B8ED-1A3F8F33592B}" destId="{39C37D94-E775-45B0-974E-3EC999C6704B}" srcOrd="0" destOrd="0" presId="urn:microsoft.com/office/officeart/2005/8/layout/cycle1"/>
    <dgm:cxn modelId="{BA429B50-8803-43FB-9196-94FC8916B0CF}" type="presOf" srcId="{C828DB76-48C1-4B22-8176-466BB7FEFD56}" destId="{8729EB55-1AAE-4415-83E4-2D21DAEB0046}" srcOrd="0" destOrd="0" presId="urn:microsoft.com/office/officeart/2005/8/layout/cycle1"/>
    <dgm:cxn modelId="{64D8B256-00C4-4883-A2AD-AB16F8322F59}" type="presOf" srcId="{8A4499C5-83E0-46B0-996A-D0DC41451E7E}" destId="{E0D6DF97-ED8C-451A-8DAD-9D25CBF20CC3}" srcOrd="0" destOrd="0" presId="urn:microsoft.com/office/officeart/2005/8/layout/cycle1"/>
    <dgm:cxn modelId="{7E177B7C-0570-4270-B615-4DBACFC68056}" type="presOf" srcId="{5C3C9ACB-99A8-41FE-AB92-8878668BC588}" destId="{2F3DF5EA-74FE-467D-88EB-ABE7E2D16B5D}" srcOrd="0" destOrd="0" presId="urn:microsoft.com/office/officeart/2005/8/layout/cycle1"/>
    <dgm:cxn modelId="{82646485-1CBC-4333-9BB4-FEE83456B2BC}" type="presOf" srcId="{064C84B4-B4F6-4053-BB6B-E67D3B41B226}" destId="{EE594956-0B53-42D8-BE8C-EEE329B03310}" srcOrd="0" destOrd="0" presId="urn:microsoft.com/office/officeart/2005/8/layout/cycle1"/>
    <dgm:cxn modelId="{5B1DDF94-D015-4431-8C4E-FA6B33374290}" srcId="{76A857F9-185D-4E38-B5C1-8D18BFBA7F90}" destId="{5C3C9ACB-99A8-41FE-AB92-8878668BC588}" srcOrd="4" destOrd="0" parTransId="{2B58C4D1-44CB-4169-806F-8F0DA11D65D3}" sibTransId="{D1FE1BEC-35F2-4312-AD31-D78D16AE7135}"/>
    <dgm:cxn modelId="{7FAF47AC-1128-436A-B561-5971625B46DD}" srcId="{76A857F9-185D-4E38-B5C1-8D18BFBA7F90}" destId="{EB237BCD-B34E-4377-AF87-E860F0453312}" srcOrd="3" destOrd="0" parTransId="{3FC45CB0-9A08-47DF-812D-C1F55FDFC0C9}" sibTransId="{C828DB76-48C1-4B22-8176-466BB7FEFD56}"/>
    <dgm:cxn modelId="{8D5019AF-97DD-4D72-A69C-9FA52F6E8A98}" srcId="{76A857F9-185D-4E38-B5C1-8D18BFBA7F90}" destId="{290760E4-2809-4E4B-814A-92CE02FB1A45}" srcOrd="0" destOrd="0" parTransId="{1D4D3951-CFE6-45AD-A7F6-4AE654C5EDBB}" sibTransId="{D6DE922E-6B91-4B00-AE27-4950BEB01A23}"/>
    <dgm:cxn modelId="{9E5325B4-B093-47F1-BEF2-41821E195C96}" srcId="{76A857F9-185D-4E38-B5C1-8D18BFBA7F90}" destId="{8A4499C5-83E0-46B0-996A-D0DC41451E7E}" srcOrd="1" destOrd="0" parTransId="{94CAE08C-B534-4785-867C-AB6EBB7D2757}" sibTransId="{064C84B4-B4F6-4053-BB6B-E67D3B41B226}"/>
    <dgm:cxn modelId="{316B97C8-58FA-434B-AE36-3D1F3B5F757E}" type="presOf" srcId="{76A857F9-185D-4E38-B5C1-8D18BFBA7F90}" destId="{FE70A159-D152-491F-9168-08E9C4A6EAB4}" srcOrd="0" destOrd="0" presId="urn:microsoft.com/office/officeart/2005/8/layout/cycle1"/>
    <dgm:cxn modelId="{0BAE49DF-3158-4AC8-ACE2-CEA3421D4842}" type="presOf" srcId="{290760E4-2809-4E4B-814A-92CE02FB1A45}" destId="{29246BB4-11DF-4F0F-8B64-211323E7B13A}" srcOrd="0" destOrd="0" presId="urn:microsoft.com/office/officeart/2005/8/layout/cycle1"/>
    <dgm:cxn modelId="{C9E2E0C9-ACF6-4A4A-A6CD-29A7679F7BB8}" type="presParOf" srcId="{FE70A159-D152-491F-9168-08E9C4A6EAB4}" destId="{B042554B-3EB1-495B-95B3-3528E3D7619D}" srcOrd="0" destOrd="0" presId="urn:microsoft.com/office/officeart/2005/8/layout/cycle1"/>
    <dgm:cxn modelId="{11DE9C7A-47D9-4796-BC6C-A85FF9ABA67A}" type="presParOf" srcId="{FE70A159-D152-491F-9168-08E9C4A6EAB4}" destId="{29246BB4-11DF-4F0F-8B64-211323E7B13A}" srcOrd="1" destOrd="0" presId="urn:microsoft.com/office/officeart/2005/8/layout/cycle1"/>
    <dgm:cxn modelId="{7FF11C2F-A537-4DF8-A161-491224A2FDE2}" type="presParOf" srcId="{FE70A159-D152-491F-9168-08E9C4A6EAB4}" destId="{6D0DA017-378A-4BC1-BE69-CD880D15FD34}" srcOrd="2" destOrd="0" presId="urn:microsoft.com/office/officeart/2005/8/layout/cycle1"/>
    <dgm:cxn modelId="{14D2FB11-FF25-4861-A707-B7B40C04E4BE}" type="presParOf" srcId="{FE70A159-D152-491F-9168-08E9C4A6EAB4}" destId="{CA1769A9-0DD0-4388-B4E4-E77610AB8419}" srcOrd="3" destOrd="0" presId="urn:microsoft.com/office/officeart/2005/8/layout/cycle1"/>
    <dgm:cxn modelId="{4F8E984D-2A0D-4452-8A79-C22A39E3D7ED}" type="presParOf" srcId="{FE70A159-D152-491F-9168-08E9C4A6EAB4}" destId="{E0D6DF97-ED8C-451A-8DAD-9D25CBF20CC3}" srcOrd="4" destOrd="0" presId="urn:microsoft.com/office/officeart/2005/8/layout/cycle1"/>
    <dgm:cxn modelId="{33583B27-F390-4E34-860E-BE0C11E1DB6A}" type="presParOf" srcId="{FE70A159-D152-491F-9168-08E9C4A6EAB4}" destId="{EE594956-0B53-42D8-BE8C-EEE329B03310}" srcOrd="5" destOrd="0" presId="urn:microsoft.com/office/officeart/2005/8/layout/cycle1"/>
    <dgm:cxn modelId="{938162B9-9D15-4C45-AA16-84D38CE4586C}" type="presParOf" srcId="{FE70A159-D152-491F-9168-08E9C4A6EAB4}" destId="{20AE8D33-FC5B-470D-8085-40F0B22D7F73}" srcOrd="6" destOrd="0" presId="urn:microsoft.com/office/officeart/2005/8/layout/cycle1"/>
    <dgm:cxn modelId="{FC3B212C-A88F-4209-A111-BC41394DBF20}" type="presParOf" srcId="{FE70A159-D152-491F-9168-08E9C4A6EAB4}" destId="{40674082-1E55-4176-B80C-B525952B7E29}" srcOrd="7" destOrd="0" presId="urn:microsoft.com/office/officeart/2005/8/layout/cycle1"/>
    <dgm:cxn modelId="{CA223A8E-3F98-42B4-8FA4-3722751B7DE8}" type="presParOf" srcId="{FE70A159-D152-491F-9168-08E9C4A6EAB4}" destId="{39C37D94-E775-45B0-974E-3EC999C6704B}" srcOrd="8" destOrd="0" presId="urn:microsoft.com/office/officeart/2005/8/layout/cycle1"/>
    <dgm:cxn modelId="{CF76A413-93D6-4273-A545-354E5129EA30}" type="presParOf" srcId="{FE70A159-D152-491F-9168-08E9C4A6EAB4}" destId="{20F6896F-04A9-48E6-8FC6-8E8D795E83A5}" srcOrd="9" destOrd="0" presId="urn:microsoft.com/office/officeart/2005/8/layout/cycle1"/>
    <dgm:cxn modelId="{EEFBB60C-90A8-44CE-9A34-1AE62A0DA096}" type="presParOf" srcId="{FE70A159-D152-491F-9168-08E9C4A6EAB4}" destId="{39C0FC57-F3F2-4308-BC6D-08D5C1B800F1}" srcOrd="10" destOrd="0" presId="urn:microsoft.com/office/officeart/2005/8/layout/cycle1"/>
    <dgm:cxn modelId="{CEA2DECF-E497-4BBC-960D-84D51038CF66}" type="presParOf" srcId="{FE70A159-D152-491F-9168-08E9C4A6EAB4}" destId="{8729EB55-1AAE-4415-83E4-2D21DAEB0046}" srcOrd="11" destOrd="0" presId="urn:microsoft.com/office/officeart/2005/8/layout/cycle1"/>
    <dgm:cxn modelId="{875342DE-7948-4A7E-970B-02EAE8B349B3}" type="presParOf" srcId="{FE70A159-D152-491F-9168-08E9C4A6EAB4}" destId="{F64D795E-9BFF-4F64-BCD6-71203FD95D07}" srcOrd="12" destOrd="0" presId="urn:microsoft.com/office/officeart/2005/8/layout/cycle1"/>
    <dgm:cxn modelId="{9632A16B-2A82-4926-B657-6C42245A5E89}" type="presParOf" srcId="{FE70A159-D152-491F-9168-08E9C4A6EAB4}" destId="{2F3DF5EA-74FE-467D-88EB-ABE7E2D16B5D}" srcOrd="13" destOrd="0" presId="urn:microsoft.com/office/officeart/2005/8/layout/cycle1"/>
    <dgm:cxn modelId="{BC3B70EA-2A00-4C8A-A915-C8E375D1B4F2}" type="presParOf" srcId="{FE70A159-D152-491F-9168-08E9C4A6EAB4}" destId="{D015C316-D614-4024-8E14-EA38940886E7}"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6BB4-11DF-4F0F-8B64-211323E7B13A}">
      <dsp:nvSpPr>
        <dsp:cNvPr id="0" name=""/>
        <dsp:cNvSpPr/>
      </dsp:nvSpPr>
      <dsp:spPr>
        <a:xfrm>
          <a:off x="3700215" y="470811"/>
          <a:ext cx="1699293" cy="1484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Increased knowledge of pathophysiology of illnesses/injuries</a:t>
          </a:r>
        </a:p>
      </dsp:txBody>
      <dsp:txXfrm>
        <a:off x="3700215" y="470811"/>
        <a:ext cx="1699293" cy="1484682"/>
      </dsp:txXfrm>
    </dsp:sp>
    <dsp:sp modelId="{6D0DA017-378A-4BC1-BE69-CD880D15FD34}">
      <dsp:nvSpPr>
        <dsp:cNvPr id="0" name=""/>
        <dsp:cNvSpPr/>
      </dsp:nvSpPr>
      <dsp:spPr>
        <a:xfrm>
          <a:off x="309886" y="427243"/>
          <a:ext cx="5572955" cy="5572955"/>
        </a:xfrm>
        <a:prstGeom prst="circularArrow">
          <a:avLst>
            <a:gd name="adj1" fmla="val 5195"/>
            <a:gd name="adj2" fmla="val 335535"/>
            <a:gd name="adj3" fmla="val 21294783"/>
            <a:gd name="adj4" fmla="val 19764888"/>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6DF97-ED8C-451A-8DAD-9D25CBF20CC3}">
      <dsp:nvSpPr>
        <dsp:cNvPr id="0" name=""/>
        <dsp:cNvSpPr/>
      </dsp:nvSpPr>
      <dsp:spPr>
        <a:xfrm>
          <a:off x="4705832" y="3235529"/>
          <a:ext cx="1484682" cy="1484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Realization of the value of pre-hospital care</a:t>
          </a:r>
        </a:p>
      </dsp:txBody>
      <dsp:txXfrm>
        <a:off x="4705832" y="3235529"/>
        <a:ext cx="1484682" cy="1484682"/>
      </dsp:txXfrm>
    </dsp:sp>
    <dsp:sp modelId="{EE594956-0B53-42D8-BE8C-EEE329B03310}">
      <dsp:nvSpPr>
        <dsp:cNvPr id="0" name=""/>
        <dsp:cNvSpPr/>
      </dsp:nvSpPr>
      <dsp:spPr>
        <a:xfrm>
          <a:off x="309886" y="427243"/>
          <a:ext cx="5572955" cy="5572955"/>
        </a:xfrm>
        <a:prstGeom prst="circularArrow">
          <a:avLst>
            <a:gd name="adj1" fmla="val 5195"/>
            <a:gd name="adj2" fmla="val 335535"/>
            <a:gd name="adj3" fmla="val 4016296"/>
            <a:gd name="adj4" fmla="val 2251966"/>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74082-1E55-4176-B80C-B525952B7E29}">
      <dsp:nvSpPr>
        <dsp:cNvPr id="0" name=""/>
        <dsp:cNvSpPr/>
      </dsp:nvSpPr>
      <dsp:spPr>
        <a:xfrm>
          <a:off x="2354022" y="4944218"/>
          <a:ext cx="1484682" cy="1484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Increased educational levels of pre-hospital providers</a:t>
          </a:r>
        </a:p>
      </dsp:txBody>
      <dsp:txXfrm>
        <a:off x="2354022" y="4944218"/>
        <a:ext cx="1484682" cy="1484682"/>
      </dsp:txXfrm>
    </dsp:sp>
    <dsp:sp modelId="{39C37D94-E775-45B0-974E-3EC999C6704B}">
      <dsp:nvSpPr>
        <dsp:cNvPr id="0" name=""/>
        <dsp:cNvSpPr/>
      </dsp:nvSpPr>
      <dsp:spPr>
        <a:xfrm>
          <a:off x="309886" y="427243"/>
          <a:ext cx="5572955" cy="5572955"/>
        </a:xfrm>
        <a:prstGeom prst="circularArrow">
          <a:avLst>
            <a:gd name="adj1" fmla="val 5195"/>
            <a:gd name="adj2" fmla="val 335535"/>
            <a:gd name="adj3" fmla="val 8212500"/>
            <a:gd name="adj4" fmla="val 6448170"/>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0FC57-F3F2-4308-BC6D-08D5C1B800F1}">
      <dsp:nvSpPr>
        <dsp:cNvPr id="0" name=""/>
        <dsp:cNvSpPr/>
      </dsp:nvSpPr>
      <dsp:spPr>
        <a:xfrm>
          <a:off x="2213" y="3235529"/>
          <a:ext cx="1484682" cy="1484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Increased patient care capabilities based on technology </a:t>
          </a:r>
        </a:p>
      </dsp:txBody>
      <dsp:txXfrm>
        <a:off x="2213" y="3235529"/>
        <a:ext cx="1484682" cy="1484682"/>
      </dsp:txXfrm>
    </dsp:sp>
    <dsp:sp modelId="{8729EB55-1AAE-4415-83E4-2D21DAEB0046}">
      <dsp:nvSpPr>
        <dsp:cNvPr id="0" name=""/>
        <dsp:cNvSpPr/>
      </dsp:nvSpPr>
      <dsp:spPr>
        <a:xfrm>
          <a:off x="309886" y="427243"/>
          <a:ext cx="5572955" cy="5572955"/>
        </a:xfrm>
        <a:prstGeom prst="circularArrow">
          <a:avLst>
            <a:gd name="adj1" fmla="val 5195"/>
            <a:gd name="adj2" fmla="val 335535"/>
            <a:gd name="adj3" fmla="val 12299577"/>
            <a:gd name="adj4" fmla="val 10769682"/>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3DF5EA-74FE-467D-88EB-ABE7E2D16B5D}">
      <dsp:nvSpPr>
        <dsp:cNvPr id="0" name=""/>
        <dsp:cNvSpPr/>
      </dsp:nvSpPr>
      <dsp:spPr>
        <a:xfrm>
          <a:off x="900524" y="470811"/>
          <a:ext cx="1484682" cy="14846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Moved from a stabilization mindset to a diagnosis / definitive care mindset</a:t>
          </a:r>
        </a:p>
        <a:p>
          <a:pPr marL="0" lvl="0" indent="0" algn="ctr" defTabSz="800100">
            <a:lnSpc>
              <a:spcPct val="90000"/>
            </a:lnSpc>
            <a:spcBef>
              <a:spcPct val="0"/>
            </a:spcBef>
            <a:spcAft>
              <a:spcPct val="35000"/>
            </a:spcAft>
            <a:buNone/>
          </a:pPr>
          <a:endParaRPr lang="en-US" sz="1400" kern="1200" dirty="0"/>
        </a:p>
      </dsp:txBody>
      <dsp:txXfrm>
        <a:off x="900524" y="470811"/>
        <a:ext cx="1484682" cy="1484682"/>
      </dsp:txXfrm>
    </dsp:sp>
    <dsp:sp modelId="{D015C316-D614-4024-8E14-EA38940886E7}">
      <dsp:nvSpPr>
        <dsp:cNvPr id="0" name=""/>
        <dsp:cNvSpPr/>
      </dsp:nvSpPr>
      <dsp:spPr>
        <a:xfrm>
          <a:off x="309886" y="427243"/>
          <a:ext cx="5572955" cy="5572955"/>
        </a:xfrm>
        <a:prstGeom prst="circularArrow">
          <a:avLst>
            <a:gd name="adj1" fmla="val 5195"/>
            <a:gd name="adj2" fmla="val 335535"/>
            <a:gd name="adj3" fmla="val 16712517"/>
            <a:gd name="adj4" fmla="val 15197186"/>
            <a:gd name="adj5" fmla="val 606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2071521-3796-4834-A969-EF4A93FC7116}" type="datetimeFigureOut">
              <a:rPr lang="en-US" smtClean="0"/>
              <a:t>3/7/2024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EA36482-3360-40FD-A59A-1B2DFC82B8D0}" type="slidenum">
              <a:rPr lang="en-US" smtClean="0"/>
              <a:t>‹#›</a:t>
            </a:fld>
            <a:endParaRPr lang="en-US"/>
          </a:p>
        </p:txBody>
      </p:sp>
    </p:spTree>
    <p:extLst>
      <p:ext uri="{BB962C8B-B14F-4D97-AF65-F5344CB8AC3E}">
        <p14:creationId xmlns:p14="http://schemas.microsoft.com/office/powerpoint/2010/main" val="1249755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717B2-48D5-4A3F-B6C3-04833FC4A0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61C595-37F8-4D84-91E3-FCF5A848B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7AE712E-D2E1-49E4-83A9-B66F459E46C6}"/>
              </a:ext>
            </a:extLst>
          </p:cNvPr>
          <p:cNvSpPr>
            <a:spLocks noGrp="1"/>
          </p:cNvSpPr>
          <p:nvPr>
            <p:ph type="dt" sz="half" idx="10"/>
          </p:nvPr>
        </p:nvSpPr>
        <p:spPr/>
        <p:txBody>
          <a:bodyPr/>
          <a:lstStyle>
            <a:lvl1pPr>
              <a:defRPr>
                <a:solidFill>
                  <a:schemeClr val="tx1"/>
                </a:solidFill>
              </a:defRPr>
            </a:lvl1pPr>
          </a:lstStyle>
          <a:p>
            <a:r>
              <a:rPr lang="en-US"/>
              <a:t>3/7/2024</a:t>
            </a:r>
            <a:endParaRPr lang="en-US" dirty="0"/>
          </a:p>
        </p:txBody>
      </p:sp>
      <p:sp>
        <p:nvSpPr>
          <p:cNvPr id="5" name="Footer Placeholder 4">
            <a:extLst>
              <a:ext uri="{FF2B5EF4-FFF2-40B4-BE49-F238E27FC236}">
                <a16:creationId xmlns:a16="http://schemas.microsoft.com/office/drawing/2014/main" id="{BDD038E9-15E9-46A7-9409-3447E64B981B}"/>
              </a:ext>
            </a:extLst>
          </p:cNvPr>
          <p:cNvSpPr>
            <a:spLocks noGrp="1"/>
          </p:cNvSpPr>
          <p:nvPr>
            <p:ph type="ftr" sz="quarter" idx="11"/>
          </p:nvPr>
        </p:nvSpPr>
        <p:spPr/>
        <p:txBody>
          <a:bodyPr/>
          <a:lstStyle/>
          <a:p>
            <a:r>
              <a:rPr lang="en-US"/>
              <a:t>Craig A. Haigh                                                                                                                             Senior Consultant</a:t>
            </a:r>
            <a:endParaRPr lang="en-US" dirty="0"/>
          </a:p>
        </p:txBody>
      </p:sp>
      <p:sp>
        <p:nvSpPr>
          <p:cNvPr id="6" name="Slide Number Placeholder 5">
            <a:extLst>
              <a:ext uri="{FF2B5EF4-FFF2-40B4-BE49-F238E27FC236}">
                <a16:creationId xmlns:a16="http://schemas.microsoft.com/office/drawing/2014/main" id="{6D32E636-0EA9-45BB-857A-C36EC2F63880}"/>
              </a:ext>
            </a:extLst>
          </p:cNvPr>
          <p:cNvSpPr>
            <a:spLocks noGrp="1"/>
          </p:cNvSpPr>
          <p:nvPr>
            <p:ph type="sldNum" sz="quarter" idx="12"/>
          </p:nvPr>
        </p:nvSpPr>
        <p:spPr>
          <a:xfrm>
            <a:off x="8610600" y="6356350"/>
            <a:ext cx="1896836" cy="365125"/>
          </a:xfrm>
        </p:spPr>
        <p:txBody>
          <a:bodyPr/>
          <a:lstStyle/>
          <a:p>
            <a:fld id="{B12FBFFE-A26A-4416-9B30-DAA69B61D76C}" type="slidenum">
              <a:rPr lang="en-US" smtClean="0"/>
              <a:t>‹#›</a:t>
            </a:fld>
            <a:endParaRPr lang="en-US"/>
          </a:p>
        </p:txBody>
      </p:sp>
      <p:pic>
        <p:nvPicPr>
          <p:cNvPr id="10" name="Picture 9" descr="Logo&#10;&#10;Description automatically generated">
            <a:extLst>
              <a:ext uri="{FF2B5EF4-FFF2-40B4-BE49-F238E27FC236}">
                <a16:creationId xmlns:a16="http://schemas.microsoft.com/office/drawing/2014/main" id="{AE2D1DF0-E1EF-4F37-A136-C664E18AA9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0757009" y="5894614"/>
            <a:ext cx="1289344" cy="963386"/>
          </a:xfrm>
          <a:prstGeom prst="rect">
            <a:avLst/>
          </a:prstGeom>
          <a:noFill/>
          <a:ln w="9525">
            <a:noFill/>
            <a:miter lim="800000"/>
            <a:headEnd/>
            <a:tailEnd/>
          </a:ln>
        </p:spPr>
      </p:pic>
    </p:spTree>
    <p:extLst>
      <p:ext uri="{BB962C8B-B14F-4D97-AF65-F5344CB8AC3E}">
        <p14:creationId xmlns:p14="http://schemas.microsoft.com/office/powerpoint/2010/main" val="22368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09DAF-4E42-40F5-ADA0-CDD48A4915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310D24-FA5B-40F1-910E-9E4747FDAD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EDC470-0582-4DFE-9644-17B40C5986C3}"/>
              </a:ext>
            </a:extLst>
          </p:cNvPr>
          <p:cNvSpPr>
            <a:spLocks noGrp="1"/>
          </p:cNvSpPr>
          <p:nvPr>
            <p:ph type="dt" sz="half" idx="10"/>
          </p:nvPr>
        </p:nvSpPr>
        <p:spPr/>
        <p:txBody>
          <a:bodyPr/>
          <a:lstStyle/>
          <a:p>
            <a:r>
              <a:rPr lang="en-US"/>
              <a:t>3/7/2024</a:t>
            </a:r>
          </a:p>
        </p:txBody>
      </p:sp>
      <p:sp>
        <p:nvSpPr>
          <p:cNvPr id="5" name="Footer Placeholder 4">
            <a:extLst>
              <a:ext uri="{FF2B5EF4-FFF2-40B4-BE49-F238E27FC236}">
                <a16:creationId xmlns:a16="http://schemas.microsoft.com/office/drawing/2014/main" id="{0A907802-F0B1-432E-9AE7-0DCA69A37968}"/>
              </a:ext>
            </a:extLst>
          </p:cNvPr>
          <p:cNvSpPr>
            <a:spLocks noGrp="1"/>
          </p:cNvSpPr>
          <p:nvPr>
            <p:ph type="ftr" sz="quarter" idx="11"/>
          </p:nvPr>
        </p:nvSpPr>
        <p:spPr/>
        <p:txBody>
          <a:bodyPr/>
          <a:lstStyle/>
          <a:p>
            <a:r>
              <a:rPr lang="en-US"/>
              <a:t>Craig A. Haigh                                                                                                                             Senior Consultant</a:t>
            </a:r>
          </a:p>
        </p:txBody>
      </p:sp>
      <p:sp>
        <p:nvSpPr>
          <p:cNvPr id="6" name="Slide Number Placeholder 5">
            <a:extLst>
              <a:ext uri="{FF2B5EF4-FFF2-40B4-BE49-F238E27FC236}">
                <a16:creationId xmlns:a16="http://schemas.microsoft.com/office/drawing/2014/main" id="{2970A221-C45B-46B7-AECB-4E8239043FAE}"/>
              </a:ext>
            </a:extLst>
          </p:cNvPr>
          <p:cNvSpPr>
            <a:spLocks noGrp="1"/>
          </p:cNvSpPr>
          <p:nvPr>
            <p:ph type="sldNum" sz="quarter" idx="12"/>
          </p:nvPr>
        </p:nvSpPr>
        <p:spPr/>
        <p:txBody>
          <a:bodyPr/>
          <a:lstStyle/>
          <a:p>
            <a:fld id="{B12FBFFE-A26A-4416-9B30-DAA69B61D76C}" type="slidenum">
              <a:rPr lang="en-US" smtClean="0"/>
              <a:t>‹#›</a:t>
            </a:fld>
            <a:endParaRPr lang="en-US"/>
          </a:p>
        </p:txBody>
      </p:sp>
    </p:spTree>
    <p:extLst>
      <p:ext uri="{BB962C8B-B14F-4D97-AF65-F5344CB8AC3E}">
        <p14:creationId xmlns:p14="http://schemas.microsoft.com/office/powerpoint/2010/main" val="3863002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88CBF0-954F-4A6F-B4AB-9283951696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8E221-A3F9-4276-9DEC-FD67375B3B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9A944-7EB0-4C5D-9921-2C5405653D05}"/>
              </a:ext>
            </a:extLst>
          </p:cNvPr>
          <p:cNvSpPr>
            <a:spLocks noGrp="1"/>
          </p:cNvSpPr>
          <p:nvPr>
            <p:ph type="dt" sz="half" idx="10"/>
          </p:nvPr>
        </p:nvSpPr>
        <p:spPr/>
        <p:txBody>
          <a:bodyPr/>
          <a:lstStyle/>
          <a:p>
            <a:r>
              <a:rPr lang="en-US"/>
              <a:t>3/7/2024</a:t>
            </a:r>
          </a:p>
        </p:txBody>
      </p:sp>
      <p:sp>
        <p:nvSpPr>
          <p:cNvPr id="5" name="Footer Placeholder 4">
            <a:extLst>
              <a:ext uri="{FF2B5EF4-FFF2-40B4-BE49-F238E27FC236}">
                <a16:creationId xmlns:a16="http://schemas.microsoft.com/office/drawing/2014/main" id="{B9CCA64A-2B80-4B6B-AF8C-86B7A64AD0AD}"/>
              </a:ext>
            </a:extLst>
          </p:cNvPr>
          <p:cNvSpPr>
            <a:spLocks noGrp="1"/>
          </p:cNvSpPr>
          <p:nvPr>
            <p:ph type="ftr" sz="quarter" idx="11"/>
          </p:nvPr>
        </p:nvSpPr>
        <p:spPr/>
        <p:txBody>
          <a:bodyPr/>
          <a:lstStyle/>
          <a:p>
            <a:r>
              <a:rPr lang="en-US"/>
              <a:t>Craig A. Haigh                                                                                                                             Senior Consultant</a:t>
            </a:r>
          </a:p>
        </p:txBody>
      </p:sp>
      <p:sp>
        <p:nvSpPr>
          <p:cNvPr id="6" name="Slide Number Placeholder 5">
            <a:extLst>
              <a:ext uri="{FF2B5EF4-FFF2-40B4-BE49-F238E27FC236}">
                <a16:creationId xmlns:a16="http://schemas.microsoft.com/office/drawing/2014/main" id="{FDAB447A-0E44-493E-BAD6-B11AD9AA0669}"/>
              </a:ext>
            </a:extLst>
          </p:cNvPr>
          <p:cNvSpPr>
            <a:spLocks noGrp="1"/>
          </p:cNvSpPr>
          <p:nvPr>
            <p:ph type="sldNum" sz="quarter" idx="12"/>
          </p:nvPr>
        </p:nvSpPr>
        <p:spPr/>
        <p:txBody>
          <a:bodyPr/>
          <a:lstStyle/>
          <a:p>
            <a:fld id="{B12FBFFE-A26A-4416-9B30-DAA69B61D76C}" type="slidenum">
              <a:rPr lang="en-US" smtClean="0"/>
              <a:t>‹#›</a:t>
            </a:fld>
            <a:endParaRPr lang="en-US"/>
          </a:p>
        </p:txBody>
      </p:sp>
    </p:spTree>
    <p:extLst>
      <p:ext uri="{BB962C8B-B14F-4D97-AF65-F5344CB8AC3E}">
        <p14:creationId xmlns:p14="http://schemas.microsoft.com/office/powerpoint/2010/main" val="151208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FC29C-D116-4378-B199-18C81F809A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DEEB41-2B7D-4596-BF92-E56C402E81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CA4A3-6833-4907-9B4D-00B33EFA0FC7}"/>
              </a:ext>
            </a:extLst>
          </p:cNvPr>
          <p:cNvSpPr>
            <a:spLocks noGrp="1"/>
          </p:cNvSpPr>
          <p:nvPr>
            <p:ph type="dt" sz="half" idx="10"/>
          </p:nvPr>
        </p:nvSpPr>
        <p:spPr/>
        <p:txBody>
          <a:bodyPr/>
          <a:lstStyle/>
          <a:p>
            <a:r>
              <a:rPr lang="en-US"/>
              <a:t>3/7/2024</a:t>
            </a:r>
          </a:p>
        </p:txBody>
      </p:sp>
      <p:sp>
        <p:nvSpPr>
          <p:cNvPr id="5" name="Footer Placeholder 4">
            <a:extLst>
              <a:ext uri="{FF2B5EF4-FFF2-40B4-BE49-F238E27FC236}">
                <a16:creationId xmlns:a16="http://schemas.microsoft.com/office/drawing/2014/main" id="{DC6E06CC-09BD-4F47-B257-ACE0F51F73C2}"/>
              </a:ext>
            </a:extLst>
          </p:cNvPr>
          <p:cNvSpPr>
            <a:spLocks noGrp="1"/>
          </p:cNvSpPr>
          <p:nvPr>
            <p:ph type="ftr" sz="quarter" idx="11"/>
          </p:nvPr>
        </p:nvSpPr>
        <p:spPr/>
        <p:txBody>
          <a:bodyPr/>
          <a:lstStyle/>
          <a:p>
            <a:r>
              <a:rPr lang="en-US"/>
              <a:t>Craig A. Haigh                                                                                                                             Senior Consultant</a:t>
            </a:r>
          </a:p>
        </p:txBody>
      </p:sp>
      <p:sp>
        <p:nvSpPr>
          <p:cNvPr id="6" name="Slide Number Placeholder 5">
            <a:extLst>
              <a:ext uri="{FF2B5EF4-FFF2-40B4-BE49-F238E27FC236}">
                <a16:creationId xmlns:a16="http://schemas.microsoft.com/office/drawing/2014/main" id="{AFEB4E00-F284-42F3-9611-8468D70AD293}"/>
              </a:ext>
            </a:extLst>
          </p:cNvPr>
          <p:cNvSpPr>
            <a:spLocks noGrp="1"/>
          </p:cNvSpPr>
          <p:nvPr>
            <p:ph type="sldNum" sz="quarter" idx="12"/>
          </p:nvPr>
        </p:nvSpPr>
        <p:spPr/>
        <p:txBody>
          <a:bodyPr/>
          <a:lstStyle/>
          <a:p>
            <a:fld id="{B12FBFFE-A26A-4416-9B30-DAA69B61D76C}" type="slidenum">
              <a:rPr lang="en-US" smtClean="0"/>
              <a:t>‹#›</a:t>
            </a:fld>
            <a:endParaRPr lang="en-US"/>
          </a:p>
        </p:txBody>
      </p:sp>
    </p:spTree>
    <p:extLst>
      <p:ext uri="{BB962C8B-B14F-4D97-AF65-F5344CB8AC3E}">
        <p14:creationId xmlns:p14="http://schemas.microsoft.com/office/powerpoint/2010/main" val="3711138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AE3B8-0C96-46D9-9BE2-1DC85DC0BF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C1ACFC1-EC2C-4E9D-BA97-9F1B878C49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259EC4-3CD0-4568-9E0F-C8D2C254C407}"/>
              </a:ext>
            </a:extLst>
          </p:cNvPr>
          <p:cNvSpPr>
            <a:spLocks noGrp="1"/>
          </p:cNvSpPr>
          <p:nvPr>
            <p:ph type="dt" sz="half" idx="10"/>
          </p:nvPr>
        </p:nvSpPr>
        <p:spPr/>
        <p:txBody>
          <a:bodyPr/>
          <a:lstStyle/>
          <a:p>
            <a:r>
              <a:rPr lang="en-US"/>
              <a:t>3/7/2024</a:t>
            </a:r>
          </a:p>
        </p:txBody>
      </p:sp>
      <p:sp>
        <p:nvSpPr>
          <p:cNvPr id="5" name="Footer Placeholder 4">
            <a:extLst>
              <a:ext uri="{FF2B5EF4-FFF2-40B4-BE49-F238E27FC236}">
                <a16:creationId xmlns:a16="http://schemas.microsoft.com/office/drawing/2014/main" id="{32B5D5B9-97F6-4F9D-BF15-0A287C7E69F5}"/>
              </a:ext>
            </a:extLst>
          </p:cNvPr>
          <p:cNvSpPr>
            <a:spLocks noGrp="1"/>
          </p:cNvSpPr>
          <p:nvPr>
            <p:ph type="ftr" sz="quarter" idx="11"/>
          </p:nvPr>
        </p:nvSpPr>
        <p:spPr/>
        <p:txBody>
          <a:bodyPr/>
          <a:lstStyle/>
          <a:p>
            <a:r>
              <a:rPr lang="en-US"/>
              <a:t>Craig A. Haigh                                                                                                                             Senior Consultant</a:t>
            </a:r>
          </a:p>
        </p:txBody>
      </p:sp>
      <p:sp>
        <p:nvSpPr>
          <p:cNvPr id="6" name="Slide Number Placeholder 5">
            <a:extLst>
              <a:ext uri="{FF2B5EF4-FFF2-40B4-BE49-F238E27FC236}">
                <a16:creationId xmlns:a16="http://schemas.microsoft.com/office/drawing/2014/main" id="{3066BED3-CF23-4967-AF2A-D2F979498B43}"/>
              </a:ext>
            </a:extLst>
          </p:cNvPr>
          <p:cNvSpPr>
            <a:spLocks noGrp="1"/>
          </p:cNvSpPr>
          <p:nvPr>
            <p:ph type="sldNum" sz="quarter" idx="12"/>
          </p:nvPr>
        </p:nvSpPr>
        <p:spPr/>
        <p:txBody>
          <a:bodyPr/>
          <a:lstStyle/>
          <a:p>
            <a:fld id="{B12FBFFE-A26A-4416-9B30-DAA69B61D76C}" type="slidenum">
              <a:rPr lang="en-US" smtClean="0"/>
              <a:t>‹#›</a:t>
            </a:fld>
            <a:endParaRPr lang="en-US"/>
          </a:p>
        </p:txBody>
      </p:sp>
    </p:spTree>
    <p:extLst>
      <p:ext uri="{BB962C8B-B14F-4D97-AF65-F5344CB8AC3E}">
        <p14:creationId xmlns:p14="http://schemas.microsoft.com/office/powerpoint/2010/main" val="3147511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B1B19-A8C9-4F20-899D-7290C680F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4BD7A7-E8D2-4BC8-B439-F608482B84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4621BA-FCE8-4867-805C-862C9BE05D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B176D0-BBA8-406F-80D6-AA2442BBEBC2}"/>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B312CD08-516B-4F18-88A9-81FC7142CCC9}"/>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CEDCAD8B-A711-445F-BAEC-62B0D173B3F2}"/>
              </a:ext>
            </a:extLst>
          </p:cNvPr>
          <p:cNvSpPr>
            <a:spLocks noGrp="1"/>
          </p:cNvSpPr>
          <p:nvPr>
            <p:ph type="sldNum" sz="quarter" idx="12"/>
          </p:nvPr>
        </p:nvSpPr>
        <p:spPr/>
        <p:txBody>
          <a:bodyPr/>
          <a:lstStyle/>
          <a:p>
            <a:fld id="{B12FBFFE-A26A-4416-9B30-DAA69B61D76C}" type="slidenum">
              <a:rPr lang="en-US" smtClean="0"/>
              <a:t>‹#›</a:t>
            </a:fld>
            <a:endParaRPr lang="en-US"/>
          </a:p>
        </p:txBody>
      </p:sp>
    </p:spTree>
    <p:extLst>
      <p:ext uri="{BB962C8B-B14F-4D97-AF65-F5344CB8AC3E}">
        <p14:creationId xmlns:p14="http://schemas.microsoft.com/office/powerpoint/2010/main" val="153912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52A4-F91C-42AF-B33B-3B33D406F5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430EF8-E71D-48F1-97AE-B05A872FDC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169874-68EB-4EA5-965F-068465719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7782D1-9E3E-47E4-AF72-039D07D6A2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C9D006-41C8-478B-A2D7-92FA7B957D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3837FA-68FD-4B9D-8073-2ACF4EB5CB9C}"/>
              </a:ext>
            </a:extLst>
          </p:cNvPr>
          <p:cNvSpPr>
            <a:spLocks noGrp="1"/>
          </p:cNvSpPr>
          <p:nvPr>
            <p:ph type="dt" sz="half" idx="10"/>
          </p:nvPr>
        </p:nvSpPr>
        <p:spPr/>
        <p:txBody>
          <a:bodyPr/>
          <a:lstStyle/>
          <a:p>
            <a:r>
              <a:rPr lang="en-US"/>
              <a:t>3/7/2024</a:t>
            </a:r>
          </a:p>
        </p:txBody>
      </p:sp>
      <p:sp>
        <p:nvSpPr>
          <p:cNvPr id="8" name="Footer Placeholder 7">
            <a:extLst>
              <a:ext uri="{FF2B5EF4-FFF2-40B4-BE49-F238E27FC236}">
                <a16:creationId xmlns:a16="http://schemas.microsoft.com/office/drawing/2014/main" id="{538D362F-A725-4976-8C19-1C780711C029}"/>
              </a:ext>
            </a:extLst>
          </p:cNvPr>
          <p:cNvSpPr>
            <a:spLocks noGrp="1"/>
          </p:cNvSpPr>
          <p:nvPr>
            <p:ph type="ftr" sz="quarter" idx="11"/>
          </p:nvPr>
        </p:nvSpPr>
        <p:spPr/>
        <p:txBody>
          <a:bodyPr/>
          <a:lstStyle/>
          <a:p>
            <a:r>
              <a:rPr lang="en-US"/>
              <a:t>Craig A. Haigh                                                                                                                             Senior Consultant</a:t>
            </a:r>
          </a:p>
        </p:txBody>
      </p:sp>
      <p:sp>
        <p:nvSpPr>
          <p:cNvPr id="9" name="Slide Number Placeholder 8">
            <a:extLst>
              <a:ext uri="{FF2B5EF4-FFF2-40B4-BE49-F238E27FC236}">
                <a16:creationId xmlns:a16="http://schemas.microsoft.com/office/drawing/2014/main" id="{41B91FD1-585B-473D-BE04-33ED2F540AA1}"/>
              </a:ext>
            </a:extLst>
          </p:cNvPr>
          <p:cNvSpPr>
            <a:spLocks noGrp="1"/>
          </p:cNvSpPr>
          <p:nvPr>
            <p:ph type="sldNum" sz="quarter" idx="12"/>
          </p:nvPr>
        </p:nvSpPr>
        <p:spPr/>
        <p:txBody>
          <a:bodyPr/>
          <a:lstStyle/>
          <a:p>
            <a:fld id="{B12FBFFE-A26A-4416-9B30-DAA69B61D76C}" type="slidenum">
              <a:rPr lang="en-US" smtClean="0"/>
              <a:t>‹#›</a:t>
            </a:fld>
            <a:endParaRPr lang="en-US"/>
          </a:p>
        </p:txBody>
      </p:sp>
    </p:spTree>
    <p:extLst>
      <p:ext uri="{BB962C8B-B14F-4D97-AF65-F5344CB8AC3E}">
        <p14:creationId xmlns:p14="http://schemas.microsoft.com/office/powerpoint/2010/main" val="324077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87D08-A2AD-4FE8-82CB-F75AFCD9A5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195F94-6C87-43A6-B44A-BDEB3CAF5511}"/>
              </a:ext>
            </a:extLst>
          </p:cNvPr>
          <p:cNvSpPr>
            <a:spLocks noGrp="1"/>
          </p:cNvSpPr>
          <p:nvPr>
            <p:ph type="dt" sz="half" idx="10"/>
          </p:nvPr>
        </p:nvSpPr>
        <p:spPr/>
        <p:txBody>
          <a:bodyPr/>
          <a:lstStyle/>
          <a:p>
            <a:r>
              <a:rPr lang="en-US"/>
              <a:t>3/7/2024</a:t>
            </a:r>
          </a:p>
        </p:txBody>
      </p:sp>
      <p:sp>
        <p:nvSpPr>
          <p:cNvPr id="4" name="Footer Placeholder 3">
            <a:extLst>
              <a:ext uri="{FF2B5EF4-FFF2-40B4-BE49-F238E27FC236}">
                <a16:creationId xmlns:a16="http://schemas.microsoft.com/office/drawing/2014/main" id="{1B617FE9-CEFD-4A69-B80A-6230CEE0E51B}"/>
              </a:ext>
            </a:extLst>
          </p:cNvPr>
          <p:cNvSpPr>
            <a:spLocks noGrp="1"/>
          </p:cNvSpPr>
          <p:nvPr>
            <p:ph type="ftr" sz="quarter" idx="11"/>
          </p:nvPr>
        </p:nvSpPr>
        <p:spPr/>
        <p:txBody>
          <a:bodyPr/>
          <a:lstStyle/>
          <a:p>
            <a:r>
              <a:rPr lang="en-US"/>
              <a:t>Craig A. Haigh                                                                                                                             Senior Consultant</a:t>
            </a:r>
          </a:p>
        </p:txBody>
      </p:sp>
      <p:sp>
        <p:nvSpPr>
          <p:cNvPr id="5" name="Slide Number Placeholder 4">
            <a:extLst>
              <a:ext uri="{FF2B5EF4-FFF2-40B4-BE49-F238E27FC236}">
                <a16:creationId xmlns:a16="http://schemas.microsoft.com/office/drawing/2014/main" id="{BDDAE308-BFE9-41E7-B967-1737D1D4E804}"/>
              </a:ext>
            </a:extLst>
          </p:cNvPr>
          <p:cNvSpPr>
            <a:spLocks noGrp="1"/>
          </p:cNvSpPr>
          <p:nvPr>
            <p:ph type="sldNum" sz="quarter" idx="12"/>
          </p:nvPr>
        </p:nvSpPr>
        <p:spPr/>
        <p:txBody>
          <a:bodyPr/>
          <a:lstStyle/>
          <a:p>
            <a:fld id="{B12FBFFE-A26A-4416-9B30-DAA69B61D76C}" type="slidenum">
              <a:rPr lang="en-US" smtClean="0"/>
              <a:t>‹#›</a:t>
            </a:fld>
            <a:endParaRPr lang="en-US"/>
          </a:p>
        </p:txBody>
      </p:sp>
    </p:spTree>
    <p:extLst>
      <p:ext uri="{BB962C8B-B14F-4D97-AF65-F5344CB8AC3E}">
        <p14:creationId xmlns:p14="http://schemas.microsoft.com/office/powerpoint/2010/main" val="343269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7E2987-EE58-4D76-9600-C121FA71111E}"/>
              </a:ext>
            </a:extLst>
          </p:cNvPr>
          <p:cNvSpPr>
            <a:spLocks noGrp="1"/>
          </p:cNvSpPr>
          <p:nvPr>
            <p:ph type="dt" sz="half" idx="10"/>
          </p:nvPr>
        </p:nvSpPr>
        <p:spPr/>
        <p:txBody>
          <a:bodyPr/>
          <a:lstStyle/>
          <a:p>
            <a:r>
              <a:rPr lang="en-US"/>
              <a:t>3/7/2024</a:t>
            </a:r>
          </a:p>
        </p:txBody>
      </p:sp>
      <p:sp>
        <p:nvSpPr>
          <p:cNvPr id="3" name="Footer Placeholder 2">
            <a:extLst>
              <a:ext uri="{FF2B5EF4-FFF2-40B4-BE49-F238E27FC236}">
                <a16:creationId xmlns:a16="http://schemas.microsoft.com/office/drawing/2014/main" id="{47532989-097D-4AEE-B43B-2B82BB16DC63}"/>
              </a:ext>
            </a:extLst>
          </p:cNvPr>
          <p:cNvSpPr>
            <a:spLocks noGrp="1"/>
          </p:cNvSpPr>
          <p:nvPr>
            <p:ph type="ftr" sz="quarter" idx="11"/>
          </p:nvPr>
        </p:nvSpPr>
        <p:spPr/>
        <p:txBody>
          <a:bodyPr/>
          <a:lstStyle/>
          <a:p>
            <a:r>
              <a:rPr lang="en-US"/>
              <a:t>Craig A. Haigh                                                                                                                             Senior Consultant</a:t>
            </a:r>
          </a:p>
        </p:txBody>
      </p:sp>
      <p:sp>
        <p:nvSpPr>
          <p:cNvPr id="4" name="Slide Number Placeholder 3">
            <a:extLst>
              <a:ext uri="{FF2B5EF4-FFF2-40B4-BE49-F238E27FC236}">
                <a16:creationId xmlns:a16="http://schemas.microsoft.com/office/drawing/2014/main" id="{3BA2F7A9-0AF1-46C8-9488-8C81D8E2C4EF}"/>
              </a:ext>
            </a:extLst>
          </p:cNvPr>
          <p:cNvSpPr>
            <a:spLocks noGrp="1"/>
          </p:cNvSpPr>
          <p:nvPr>
            <p:ph type="sldNum" sz="quarter" idx="12"/>
          </p:nvPr>
        </p:nvSpPr>
        <p:spPr/>
        <p:txBody>
          <a:bodyPr/>
          <a:lstStyle/>
          <a:p>
            <a:fld id="{B12FBFFE-A26A-4416-9B30-DAA69B61D76C}" type="slidenum">
              <a:rPr lang="en-US" smtClean="0"/>
              <a:t>‹#›</a:t>
            </a:fld>
            <a:endParaRPr lang="en-US"/>
          </a:p>
        </p:txBody>
      </p:sp>
    </p:spTree>
    <p:extLst>
      <p:ext uri="{BB962C8B-B14F-4D97-AF65-F5344CB8AC3E}">
        <p14:creationId xmlns:p14="http://schemas.microsoft.com/office/powerpoint/2010/main" val="146037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2302D-BFDC-4907-A79F-86B450E1BE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35CFA9-8909-4095-BAF8-192495256C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C10402-F562-4300-A8EE-09F9A073B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43E6C8-92B2-4943-9F89-681C1C0C6253}"/>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42C92E90-05B2-47A8-81AF-99FEB3BB48C6}"/>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F2DB834B-6A29-46FE-B6F0-B8DFB2CCCEC5}"/>
              </a:ext>
            </a:extLst>
          </p:cNvPr>
          <p:cNvSpPr>
            <a:spLocks noGrp="1"/>
          </p:cNvSpPr>
          <p:nvPr>
            <p:ph type="sldNum" sz="quarter" idx="12"/>
          </p:nvPr>
        </p:nvSpPr>
        <p:spPr/>
        <p:txBody>
          <a:bodyPr/>
          <a:lstStyle/>
          <a:p>
            <a:fld id="{B12FBFFE-A26A-4416-9B30-DAA69B61D76C}" type="slidenum">
              <a:rPr lang="en-US" smtClean="0"/>
              <a:t>‹#›</a:t>
            </a:fld>
            <a:endParaRPr lang="en-US"/>
          </a:p>
        </p:txBody>
      </p:sp>
    </p:spTree>
    <p:extLst>
      <p:ext uri="{BB962C8B-B14F-4D97-AF65-F5344CB8AC3E}">
        <p14:creationId xmlns:p14="http://schemas.microsoft.com/office/powerpoint/2010/main" val="454563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05B0A-E3BF-485C-99EC-0917A4DDB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4B0BD40-8E60-421D-95A3-2D18EF6029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526CCA-AB61-4190-9B2D-23A77A3AC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609D15-7833-46C4-93BC-BCD678AA4B6D}"/>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FE31D9E1-C996-44FD-B34B-27C20737861C}"/>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2C97E675-152A-4341-86E0-2A9E50CFD94E}"/>
              </a:ext>
            </a:extLst>
          </p:cNvPr>
          <p:cNvSpPr>
            <a:spLocks noGrp="1"/>
          </p:cNvSpPr>
          <p:nvPr>
            <p:ph type="sldNum" sz="quarter" idx="12"/>
          </p:nvPr>
        </p:nvSpPr>
        <p:spPr/>
        <p:txBody>
          <a:bodyPr/>
          <a:lstStyle/>
          <a:p>
            <a:fld id="{B12FBFFE-A26A-4416-9B30-DAA69B61D76C}" type="slidenum">
              <a:rPr lang="en-US" smtClean="0"/>
              <a:t>‹#›</a:t>
            </a:fld>
            <a:endParaRPr lang="en-US"/>
          </a:p>
        </p:txBody>
      </p:sp>
    </p:spTree>
    <p:extLst>
      <p:ext uri="{BB962C8B-B14F-4D97-AF65-F5344CB8AC3E}">
        <p14:creationId xmlns:p14="http://schemas.microsoft.com/office/powerpoint/2010/main" val="4065959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6D5927-D5E9-4A7B-81FE-70326CD52C43}"/>
              </a:ext>
            </a:extLst>
          </p:cNvPr>
          <p:cNvSpPr>
            <a:spLocks noGrp="1"/>
          </p:cNvSpPr>
          <p:nvPr>
            <p:ph type="title"/>
          </p:nvPr>
        </p:nvSpPr>
        <p:spPr>
          <a:xfrm>
            <a:off x="1943100" y="365125"/>
            <a:ext cx="8196943"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BA606B94-B1F3-47FD-83EF-8896D448B4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73678CC-A6E5-45A9-A66F-2984A265CB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solidFill>
                <a:latin typeface="Copperplate Gothic Bold" panose="020E0705020206020404" pitchFamily="34" charset="0"/>
              </a:defRPr>
            </a:lvl1pPr>
          </a:lstStyle>
          <a:p>
            <a:r>
              <a:rPr lang="en-US"/>
              <a:t>3/7/2024</a:t>
            </a:r>
            <a:endParaRPr lang="en-US" dirty="0"/>
          </a:p>
        </p:txBody>
      </p:sp>
      <p:sp>
        <p:nvSpPr>
          <p:cNvPr id="5" name="Footer Placeholder 4">
            <a:extLst>
              <a:ext uri="{FF2B5EF4-FFF2-40B4-BE49-F238E27FC236}">
                <a16:creationId xmlns:a16="http://schemas.microsoft.com/office/drawing/2014/main" id="{2220B74D-6F9C-4FBD-AD47-B83D835CF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solidFill>
                <a:latin typeface="Copperplate Gothic Bold" panose="020E0705020206020404" pitchFamily="34" charset="0"/>
              </a:defRPr>
            </a:lvl1pPr>
          </a:lstStyle>
          <a:p>
            <a:r>
              <a:rPr lang="en-US"/>
              <a:t>Craig A. Haigh                                                                                                                             Senior Consultant</a:t>
            </a:r>
            <a:endParaRPr lang="en-US" dirty="0"/>
          </a:p>
        </p:txBody>
      </p:sp>
      <p:sp>
        <p:nvSpPr>
          <p:cNvPr id="6" name="Slide Number Placeholder 5">
            <a:extLst>
              <a:ext uri="{FF2B5EF4-FFF2-40B4-BE49-F238E27FC236}">
                <a16:creationId xmlns:a16="http://schemas.microsoft.com/office/drawing/2014/main" id="{38ABEB64-B784-4C7E-B022-BA6E0C350070}"/>
              </a:ext>
            </a:extLst>
          </p:cNvPr>
          <p:cNvSpPr>
            <a:spLocks noGrp="1"/>
          </p:cNvSpPr>
          <p:nvPr>
            <p:ph type="sldNum" sz="quarter" idx="4"/>
          </p:nvPr>
        </p:nvSpPr>
        <p:spPr>
          <a:xfrm>
            <a:off x="8610600" y="6356350"/>
            <a:ext cx="2084614" cy="365125"/>
          </a:xfrm>
          <a:prstGeom prst="rect">
            <a:avLst/>
          </a:prstGeom>
        </p:spPr>
        <p:txBody>
          <a:bodyPr vert="horz" lIns="91440" tIns="45720" rIns="91440" bIns="45720" rtlCol="0" anchor="ctr"/>
          <a:lstStyle>
            <a:lvl1pPr algn="r">
              <a:defRPr sz="900">
                <a:solidFill>
                  <a:schemeClr val="tx1"/>
                </a:solidFill>
                <a:latin typeface="Copperplate Gothic Bold" panose="020E0705020206020404" pitchFamily="34" charset="0"/>
              </a:defRPr>
            </a:lvl1pPr>
          </a:lstStyle>
          <a:p>
            <a:fld id="{B12FBFFE-A26A-4416-9B30-DAA69B61D76C}"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67A6F8EC-4FFE-494E-AB62-BFC334BE826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bwMode="auto">
          <a:xfrm>
            <a:off x="10757009" y="5894614"/>
            <a:ext cx="1289344" cy="963386"/>
          </a:xfrm>
          <a:prstGeom prst="rect">
            <a:avLst/>
          </a:prstGeom>
          <a:noFill/>
          <a:ln w="9525">
            <a:noFill/>
            <a:miter lim="800000"/>
            <a:headEnd/>
            <a:tailEnd/>
          </a:ln>
        </p:spPr>
      </p:pic>
      <p:pic>
        <p:nvPicPr>
          <p:cNvPr id="9" name="Picture 8">
            <a:extLst>
              <a:ext uri="{FF2B5EF4-FFF2-40B4-BE49-F238E27FC236}">
                <a16:creationId xmlns:a16="http://schemas.microsoft.com/office/drawing/2014/main" id="{EB326DF5-B248-4CE7-AE48-FC9F214334B6}"/>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bwMode="auto">
          <a:xfrm>
            <a:off x="0" y="130340"/>
            <a:ext cx="1801067" cy="1515897"/>
          </a:xfrm>
          <a:prstGeom prst="rect">
            <a:avLst/>
          </a:prstGeom>
          <a:noFill/>
        </p:spPr>
      </p:pic>
      <p:pic>
        <p:nvPicPr>
          <p:cNvPr id="13" name="Picture 12">
            <a:extLst>
              <a:ext uri="{FF2B5EF4-FFF2-40B4-BE49-F238E27FC236}">
                <a16:creationId xmlns:a16="http://schemas.microsoft.com/office/drawing/2014/main" id="{39972A0C-01AF-F468-E2A5-05A650D5A3F9}"/>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576010" y="136525"/>
            <a:ext cx="1470343" cy="1470343"/>
          </a:xfrm>
          <a:prstGeom prst="rect">
            <a:avLst/>
          </a:prstGeom>
        </p:spPr>
      </p:pic>
    </p:spTree>
    <p:extLst>
      <p:ext uri="{BB962C8B-B14F-4D97-AF65-F5344CB8AC3E}">
        <p14:creationId xmlns:p14="http://schemas.microsoft.com/office/powerpoint/2010/main" val="148235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1762C4E-C0FD-433D-A495-E9D3DCCB7C59}"/>
              </a:ext>
            </a:extLst>
          </p:cNvPr>
          <p:cNvSpPr>
            <a:spLocks noGrp="1"/>
          </p:cNvSpPr>
          <p:nvPr>
            <p:ph type="title"/>
          </p:nvPr>
        </p:nvSpPr>
        <p:spPr>
          <a:xfrm>
            <a:off x="831850" y="1373073"/>
            <a:ext cx="10515600" cy="2055927"/>
          </a:xfrm>
        </p:spPr>
        <p:txBody>
          <a:bodyPr>
            <a:normAutofit/>
          </a:bodyPr>
          <a:lstStyle/>
          <a:p>
            <a:pPr marL="0" marR="0" algn="ctr">
              <a:lnSpc>
                <a:spcPct val="115000"/>
              </a:lnSpc>
              <a:spcBef>
                <a:spcPts val="0"/>
              </a:spcBef>
              <a:spcAft>
                <a:spcPts val="0"/>
              </a:spcAft>
            </a:pPr>
            <a:r>
              <a:rPr lang="en-US" sz="88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City of Silvis </a:t>
            </a:r>
            <a:endParaRPr lang="en-US" sz="8800" dirty="0">
              <a:solidFill>
                <a:schemeClr val="accent1">
                  <a:lumMod val="75000"/>
                </a:schemeClr>
              </a:solidFill>
            </a:endParaRPr>
          </a:p>
        </p:txBody>
      </p:sp>
      <p:sp>
        <p:nvSpPr>
          <p:cNvPr id="8" name="Text Placeholder 7">
            <a:extLst>
              <a:ext uri="{FF2B5EF4-FFF2-40B4-BE49-F238E27FC236}">
                <a16:creationId xmlns:a16="http://schemas.microsoft.com/office/drawing/2014/main" id="{0F24B182-97C6-4DC7-9A24-173A1B9CE131}"/>
              </a:ext>
            </a:extLst>
          </p:cNvPr>
          <p:cNvSpPr>
            <a:spLocks noGrp="1"/>
          </p:cNvSpPr>
          <p:nvPr>
            <p:ph type="body" idx="1"/>
          </p:nvPr>
        </p:nvSpPr>
        <p:spPr>
          <a:xfrm>
            <a:off x="831850" y="3524597"/>
            <a:ext cx="10515600" cy="2224232"/>
          </a:xfrm>
        </p:spPr>
        <p:txBody>
          <a:bodyPr/>
          <a:lstStyle/>
          <a:p>
            <a:pPr algn="ctr"/>
            <a:r>
              <a:rPr lang="en-US" sz="6000" b="1"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Fire Department</a:t>
            </a:r>
          </a:p>
          <a:p>
            <a:pPr algn="ctr"/>
            <a:r>
              <a:rPr lang="en-US" sz="4800" b="1"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Operational Audit</a:t>
            </a:r>
          </a:p>
          <a:p>
            <a:pPr algn="ctr"/>
            <a:endParaRPr lang="en-US" dirty="0"/>
          </a:p>
        </p:txBody>
      </p:sp>
      <p:sp>
        <p:nvSpPr>
          <p:cNvPr id="4" name="Date Placeholder 3">
            <a:extLst>
              <a:ext uri="{FF2B5EF4-FFF2-40B4-BE49-F238E27FC236}">
                <a16:creationId xmlns:a16="http://schemas.microsoft.com/office/drawing/2014/main" id="{CC4061C3-7502-431A-BBAB-DF416D341ADC}"/>
              </a:ext>
            </a:extLst>
          </p:cNvPr>
          <p:cNvSpPr>
            <a:spLocks noGrp="1"/>
          </p:cNvSpPr>
          <p:nvPr>
            <p:ph type="dt" sz="half" idx="10"/>
          </p:nvPr>
        </p:nvSpPr>
        <p:spPr/>
        <p:txBody>
          <a:bodyPr/>
          <a:lstStyle/>
          <a:p>
            <a:r>
              <a:rPr lang="en-US"/>
              <a:t>3/7/2024</a:t>
            </a:r>
          </a:p>
        </p:txBody>
      </p:sp>
      <p:sp>
        <p:nvSpPr>
          <p:cNvPr id="5" name="Footer Placeholder 4">
            <a:extLst>
              <a:ext uri="{FF2B5EF4-FFF2-40B4-BE49-F238E27FC236}">
                <a16:creationId xmlns:a16="http://schemas.microsoft.com/office/drawing/2014/main" id="{0D28C23B-CC66-4DB4-B01D-494C6CCE0AF9}"/>
              </a:ext>
            </a:extLst>
          </p:cNvPr>
          <p:cNvSpPr>
            <a:spLocks noGrp="1"/>
          </p:cNvSpPr>
          <p:nvPr>
            <p:ph type="ftr" sz="quarter" idx="11"/>
          </p:nvPr>
        </p:nvSpPr>
        <p:spPr/>
        <p:txBody>
          <a:bodyPr/>
          <a:lstStyle/>
          <a:p>
            <a:r>
              <a:rPr lang="en-US"/>
              <a:t>Craig A. Haigh                                                                                                                             Senior Consultant</a:t>
            </a:r>
          </a:p>
        </p:txBody>
      </p:sp>
      <p:sp>
        <p:nvSpPr>
          <p:cNvPr id="6" name="Slide Number Placeholder 5">
            <a:extLst>
              <a:ext uri="{FF2B5EF4-FFF2-40B4-BE49-F238E27FC236}">
                <a16:creationId xmlns:a16="http://schemas.microsoft.com/office/drawing/2014/main" id="{FA8ABBF3-0E12-4B35-861D-4D11F8402A1C}"/>
              </a:ext>
            </a:extLst>
          </p:cNvPr>
          <p:cNvSpPr>
            <a:spLocks noGrp="1"/>
          </p:cNvSpPr>
          <p:nvPr>
            <p:ph type="sldNum" sz="quarter" idx="12"/>
          </p:nvPr>
        </p:nvSpPr>
        <p:spPr/>
        <p:txBody>
          <a:bodyPr/>
          <a:lstStyle/>
          <a:p>
            <a:fld id="{B12FBFFE-A26A-4416-9B30-DAA69B61D76C}" type="slidenum">
              <a:rPr lang="en-US" smtClean="0"/>
              <a:t>1</a:t>
            </a:fld>
            <a:endParaRPr lang="en-US"/>
          </a:p>
        </p:txBody>
      </p:sp>
    </p:spTree>
    <p:extLst>
      <p:ext uri="{BB962C8B-B14F-4D97-AF65-F5344CB8AC3E}">
        <p14:creationId xmlns:p14="http://schemas.microsoft.com/office/powerpoint/2010/main" val="381225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515E57CB-04C5-DCF4-A2CB-0498480ED07A}"/>
              </a:ext>
            </a:extLst>
          </p:cNvPr>
          <p:cNvPicPr>
            <a:picLocks noGrp="1" noChangeAspect="1"/>
          </p:cNvPicPr>
          <p:nvPr>
            <p:ph sz="half" idx="2"/>
          </p:nvPr>
        </p:nvPicPr>
        <p:blipFill rotWithShape="1">
          <a:blip r:embed="rId2"/>
          <a:srcRect l="21568" r="22738"/>
          <a:stretch/>
        </p:blipFill>
        <p:spPr>
          <a:xfrm>
            <a:off x="2522356"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DA312D-95D5-E119-B812-80E66CA22922}"/>
              </a:ext>
            </a:extLst>
          </p:cNvPr>
          <p:cNvSpPr>
            <a:spLocks noGrp="1"/>
          </p:cNvSpPr>
          <p:nvPr>
            <p:ph type="title"/>
          </p:nvPr>
        </p:nvSpPr>
        <p:spPr>
          <a:xfrm>
            <a:off x="156211" y="136525"/>
            <a:ext cx="4732283" cy="1899912"/>
          </a:xfrm>
        </p:spPr>
        <p:txBody>
          <a:bodyPr vert="horz" lIns="91440" tIns="45720" rIns="91440" bIns="45720" rtlCol="0" anchor="ctr">
            <a:normAutofit/>
          </a:bodyPr>
          <a:lstStyle/>
          <a:p>
            <a:pPr algn="l"/>
            <a:r>
              <a:rPr lang="en-US" sz="3100" dirty="0">
                <a:solidFill>
                  <a:srgbClr val="2F5496"/>
                </a:solidFill>
              </a:rPr>
              <a:t>Emergency Medical Services</a:t>
            </a:r>
            <a:br>
              <a:rPr lang="en-US" sz="3100" dirty="0">
                <a:solidFill>
                  <a:srgbClr val="2F5496"/>
                </a:solidFill>
              </a:rPr>
            </a:br>
            <a:r>
              <a:rPr lang="en-US" sz="3100" i="1" dirty="0">
                <a:solidFill>
                  <a:srgbClr val="2F5496"/>
                </a:solidFill>
              </a:rPr>
              <a:t>Changing Standard of Care</a:t>
            </a:r>
            <a:endParaRPr lang="en-US" sz="3100" dirty="0">
              <a:solidFill>
                <a:srgbClr val="2F5496"/>
              </a:solidFill>
            </a:endParaRPr>
          </a:p>
        </p:txBody>
      </p:sp>
      <p:sp>
        <p:nvSpPr>
          <p:cNvPr id="3" name="Content Placeholder 2">
            <a:extLst>
              <a:ext uri="{FF2B5EF4-FFF2-40B4-BE49-F238E27FC236}">
                <a16:creationId xmlns:a16="http://schemas.microsoft.com/office/drawing/2014/main" id="{AB208738-E287-ECC9-925A-B401D99E7650}"/>
              </a:ext>
            </a:extLst>
          </p:cNvPr>
          <p:cNvSpPr>
            <a:spLocks noGrp="1"/>
          </p:cNvSpPr>
          <p:nvPr>
            <p:ph sz="half" idx="1"/>
          </p:nvPr>
        </p:nvSpPr>
        <p:spPr>
          <a:xfrm>
            <a:off x="406095" y="1887663"/>
            <a:ext cx="4218457" cy="4468688"/>
          </a:xfrm>
        </p:spPr>
        <p:txBody>
          <a:bodyPr vert="horz" lIns="91440" tIns="45720" rIns="91440" bIns="45720" rtlCol="0">
            <a:normAutofit fontScale="77500" lnSpcReduction="20000"/>
          </a:bodyPr>
          <a:lstStyle/>
          <a:p>
            <a:pPr marL="0" indent="0">
              <a:buNone/>
            </a:pPr>
            <a:r>
              <a:rPr lang="en-US" u="sng" dirty="0"/>
              <a:t>High Acuity Care Model</a:t>
            </a:r>
            <a:r>
              <a:rPr lang="en-US" dirty="0"/>
              <a:t>:</a:t>
            </a:r>
          </a:p>
          <a:p>
            <a:r>
              <a:rPr lang="en-US" sz="2300" dirty="0"/>
              <a:t>Address life-threatening concerns:</a:t>
            </a:r>
          </a:p>
          <a:p>
            <a:pPr lvl="1"/>
            <a:r>
              <a:rPr lang="en-US" sz="1900" dirty="0"/>
              <a:t>Airway &amp; Breathing</a:t>
            </a:r>
          </a:p>
          <a:p>
            <a:pPr lvl="1"/>
            <a:r>
              <a:rPr lang="en-US" sz="1900" dirty="0"/>
              <a:t>Bleeding</a:t>
            </a:r>
          </a:p>
          <a:p>
            <a:pPr lvl="1"/>
            <a:r>
              <a:rPr lang="en-US" sz="1900" dirty="0"/>
              <a:t>Circulation</a:t>
            </a:r>
          </a:p>
          <a:p>
            <a:r>
              <a:rPr lang="en-US" sz="2300" dirty="0"/>
              <a:t>Determine the underlying problem </a:t>
            </a:r>
          </a:p>
          <a:p>
            <a:r>
              <a:rPr lang="en-US" sz="2300" dirty="0"/>
              <a:t>Treat the symptoms</a:t>
            </a:r>
          </a:p>
          <a:p>
            <a:r>
              <a:rPr lang="en-US" sz="2300" dirty="0"/>
              <a:t>Attempt to make the patient hemodynamically stable</a:t>
            </a:r>
          </a:p>
          <a:p>
            <a:r>
              <a:rPr lang="en-US" sz="2300" dirty="0"/>
              <a:t>Prepare the patient for definitive care</a:t>
            </a:r>
          </a:p>
          <a:p>
            <a:r>
              <a:rPr lang="en-US" sz="2300" dirty="0"/>
              <a:t>Transport to designated treatment center:</a:t>
            </a:r>
          </a:p>
          <a:p>
            <a:pPr lvl="1"/>
            <a:r>
              <a:rPr lang="en-US" sz="2300" dirty="0"/>
              <a:t>Code Cardiac</a:t>
            </a:r>
          </a:p>
          <a:p>
            <a:pPr lvl="1"/>
            <a:r>
              <a:rPr lang="en-US" sz="2300" dirty="0"/>
              <a:t>Stroke Center</a:t>
            </a:r>
          </a:p>
          <a:p>
            <a:pPr lvl="1"/>
            <a:r>
              <a:rPr lang="en-US" sz="2300" dirty="0"/>
              <a:t>Trauma Center</a:t>
            </a:r>
          </a:p>
          <a:p>
            <a:endParaRPr lang="en-US" sz="1900" dirty="0"/>
          </a:p>
        </p:txBody>
      </p:sp>
      <p:sp>
        <p:nvSpPr>
          <p:cNvPr id="5" name="Date Placeholder 4">
            <a:extLst>
              <a:ext uri="{FF2B5EF4-FFF2-40B4-BE49-F238E27FC236}">
                <a16:creationId xmlns:a16="http://schemas.microsoft.com/office/drawing/2014/main" id="{0D4D56F0-D5E6-CB00-1AC1-39052A40C35A}"/>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sz="1200">
                <a:solidFill>
                  <a:prstClr val="black">
                    <a:tint val="75000"/>
                  </a:prstClr>
                </a:solidFill>
                <a:latin typeface="Calibri" panose="020F0502020204030204"/>
              </a:rPr>
              <a:t>3/7/2024</a:t>
            </a:r>
          </a:p>
        </p:txBody>
      </p:sp>
      <p:sp>
        <p:nvSpPr>
          <p:cNvPr id="6" name="Footer Placeholder 5">
            <a:extLst>
              <a:ext uri="{FF2B5EF4-FFF2-40B4-BE49-F238E27FC236}">
                <a16:creationId xmlns:a16="http://schemas.microsoft.com/office/drawing/2014/main" id="{013A99D7-DF3D-FCCA-2E4C-440768542374}"/>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defRPr/>
            </a:pPr>
            <a:r>
              <a:rPr lang="en-US" kern="1200">
                <a:solidFill>
                  <a:srgbClr val="FFFFFF"/>
                </a:solidFill>
                <a:latin typeface="Calibri" panose="020F0502020204030204"/>
                <a:ea typeface="+mn-ea"/>
                <a:cs typeface="+mn-cs"/>
              </a:rPr>
              <a:t>Craig A. Haigh                                                                                                                             Senior Consultant</a:t>
            </a:r>
          </a:p>
        </p:txBody>
      </p:sp>
      <p:sp>
        <p:nvSpPr>
          <p:cNvPr id="7" name="Slide Number Placeholder 6">
            <a:extLst>
              <a:ext uri="{FF2B5EF4-FFF2-40B4-BE49-F238E27FC236}">
                <a16:creationId xmlns:a16="http://schemas.microsoft.com/office/drawing/2014/main" id="{C3990B4A-8DA5-7EAE-EF32-D5C1DA352400}"/>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12FBFFE-A26A-4416-9B30-DAA69B61D76C}" type="slidenum">
              <a:rPr lang="en-US" sz="1200">
                <a:solidFill>
                  <a:srgbClr val="FFFFFF"/>
                </a:solidFill>
                <a:latin typeface="Calibri" panose="020F0502020204030204"/>
              </a:rPr>
              <a:pPr>
                <a:spcAft>
                  <a:spcPts val="600"/>
                </a:spcAft>
                <a:defRPr/>
              </a:pPr>
              <a:t>10</a:t>
            </a:fld>
            <a:endParaRPr lang="en-US" sz="1200">
              <a:solidFill>
                <a:srgbClr val="FFFFFF"/>
              </a:solidFill>
              <a:latin typeface="Calibri" panose="020F0502020204030204"/>
            </a:endParaRPr>
          </a:p>
        </p:txBody>
      </p:sp>
      <p:sp>
        <p:nvSpPr>
          <p:cNvPr id="4" name="TextBox 3">
            <a:extLst>
              <a:ext uri="{FF2B5EF4-FFF2-40B4-BE49-F238E27FC236}">
                <a16:creationId xmlns:a16="http://schemas.microsoft.com/office/drawing/2014/main" id="{98C44849-C094-B6C3-05EB-78771E1B29D4}"/>
              </a:ext>
            </a:extLst>
          </p:cNvPr>
          <p:cNvSpPr txBox="1"/>
          <p:nvPr/>
        </p:nvSpPr>
        <p:spPr>
          <a:xfrm>
            <a:off x="1488180" y="6094740"/>
            <a:ext cx="1813317"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79 - 80 of report)</a:t>
            </a:r>
            <a:endParaRPr lang="en-US" sz="1100" dirty="0"/>
          </a:p>
        </p:txBody>
      </p:sp>
    </p:spTree>
    <p:extLst>
      <p:ext uri="{BB962C8B-B14F-4D97-AF65-F5344CB8AC3E}">
        <p14:creationId xmlns:p14="http://schemas.microsoft.com/office/powerpoint/2010/main" val="598227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EBE3B-0C81-5B83-9A18-E6D2B1C889C5}"/>
              </a:ext>
            </a:extLst>
          </p:cNvPr>
          <p:cNvSpPr>
            <a:spLocks noGrp="1"/>
          </p:cNvSpPr>
          <p:nvPr>
            <p:ph type="title"/>
          </p:nvPr>
        </p:nvSpPr>
        <p:spPr/>
        <p:txBody>
          <a:bodyPr/>
          <a:lstStyle/>
          <a:p>
            <a:r>
              <a:rPr lang="en-US" sz="4400" dirty="0"/>
              <a:t>Emergency Medical Services</a:t>
            </a:r>
            <a:br>
              <a:rPr lang="en-US" sz="4400" dirty="0"/>
            </a:br>
            <a:r>
              <a:rPr lang="en-US" sz="4400" i="1" dirty="0"/>
              <a:t>National Standards</a:t>
            </a:r>
            <a:endParaRPr lang="en-US" dirty="0"/>
          </a:p>
        </p:txBody>
      </p:sp>
      <p:sp>
        <p:nvSpPr>
          <p:cNvPr id="3" name="Content Placeholder 2">
            <a:extLst>
              <a:ext uri="{FF2B5EF4-FFF2-40B4-BE49-F238E27FC236}">
                <a16:creationId xmlns:a16="http://schemas.microsoft.com/office/drawing/2014/main" id="{A35280D0-1142-ED58-82DC-9E127651D5AA}"/>
              </a:ext>
            </a:extLst>
          </p:cNvPr>
          <p:cNvSpPr>
            <a:spLocks noGrp="1"/>
          </p:cNvSpPr>
          <p:nvPr>
            <p:ph sz="half" idx="1"/>
          </p:nvPr>
        </p:nvSpPr>
        <p:spPr/>
        <p:txBody>
          <a:bodyPr>
            <a:normAutofit fontScale="70000" lnSpcReduction="20000"/>
          </a:bodyPr>
          <a:lstStyle/>
          <a:p>
            <a:pPr marL="0" indent="0">
              <a:buNone/>
            </a:pPr>
            <a:r>
              <a:rPr lang="en-US" b="1" dirty="0">
                <a:solidFill>
                  <a:srgbClr val="C00000"/>
                </a:solidFill>
              </a:rPr>
              <a:t>American Heart Association</a:t>
            </a:r>
          </a:p>
          <a:p>
            <a:r>
              <a:rPr lang="en-US" dirty="0"/>
              <a:t>The American Heart Association has determined that the recovery percentage of someone who is not breathing and has no pulse diminishes quickly after 4-minutes. </a:t>
            </a:r>
          </a:p>
          <a:p>
            <a:pPr lvl="1"/>
            <a:r>
              <a:rPr lang="en-US" dirty="0"/>
              <a:t>Early Recognition</a:t>
            </a:r>
          </a:p>
          <a:p>
            <a:pPr lvl="1"/>
            <a:r>
              <a:rPr lang="en-US" dirty="0"/>
              <a:t>Early CPR </a:t>
            </a:r>
          </a:p>
          <a:p>
            <a:pPr lvl="1"/>
            <a:r>
              <a:rPr lang="en-US" dirty="0"/>
              <a:t>Early Defibrillation</a:t>
            </a:r>
          </a:p>
          <a:p>
            <a:pPr marL="0" indent="0">
              <a:buNone/>
            </a:pPr>
            <a:endParaRPr lang="en-US" dirty="0"/>
          </a:p>
          <a:p>
            <a:r>
              <a:rPr lang="en-US" dirty="0"/>
              <a:t>High acuity emergencies are not just cardiac in nature:</a:t>
            </a:r>
          </a:p>
          <a:p>
            <a:pPr lvl="1"/>
            <a:r>
              <a:rPr lang="en-US" dirty="0"/>
              <a:t>Respiratory</a:t>
            </a:r>
          </a:p>
          <a:p>
            <a:pPr lvl="1"/>
            <a:r>
              <a:rPr lang="en-US" dirty="0"/>
              <a:t>Strokes</a:t>
            </a:r>
          </a:p>
          <a:p>
            <a:pPr lvl="1"/>
            <a:r>
              <a:rPr lang="en-US" dirty="0"/>
              <a:t>Severe Bleeds</a:t>
            </a:r>
          </a:p>
          <a:p>
            <a:pPr lvl="1"/>
            <a:r>
              <a:rPr lang="en-US" dirty="0"/>
              <a:t>Etc.</a:t>
            </a:r>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p:txBody>
      </p:sp>
      <p:sp>
        <p:nvSpPr>
          <p:cNvPr id="4" name="Content Placeholder 3">
            <a:extLst>
              <a:ext uri="{FF2B5EF4-FFF2-40B4-BE49-F238E27FC236}">
                <a16:creationId xmlns:a16="http://schemas.microsoft.com/office/drawing/2014/main" id="{A989D08A-6AC5-D57B-D97C-D7D735474A07}"/>
              </a:ext>
            </a:extLst>
          </p:cNvPr>
          <p:cNvSpPr>
            <a:spLocks noGrp="1"/>
          </p:cNvSpPr>
          <p:nvPr>
            <p:ph sz="half" idx="2"/>
          </p:nvPr>
        </p:nvSpPr>
        <p:spPr/>
        <p:txBody>
          <a:bodyPr>
            <a:normAutofit fontScale="70000" lnSpcReduction="20000"/>
          </a:bodyPr>
          <a:lstStyle/>
          <a:p>
            <a:pPr marL="0" indent="0">
              <a:buNone/>
            </a:pPr>
            <a:r>
              <a:rPr lang="en-US" b="1" dirty="0">
                <a:solidFill>
                  <a:srgbClr val="C00000"/>
                </a:solidFill>
              </a:rPr>
              <a:t>National Fire Protection Association –</a:t>
            </a:r>
          </a:p>
          <a:p>
            <a:pPr marL="0" indent="0">
              <a:buNone/>
            </a:pPr>
            <a:r>
              <a:rPr lang="en-US" b="1" dirty="0">
                <a:solidFill>
                  <a:srgbClr val="C00000"/>
                </a:solidFill>
              </a:rPr>
              <a:t>NFPA 1710:</a:t>
            </a:r>
          </a:p>
          <a:p>
            <a:r>
              <a:rPr lang="en-US" dirty="0"/>
              <a:t>Establishes that the arrival of Advanced Life Support care (i.e., paramedics) should be within 240 seconds (4 minutes) unless a first responder with an AED arrives within 240 seconds (4 minutes), in which case Advanced Life Support personnel have 480 seconds (8 minutes) to arrive and begin patient treatment. </a:t>
            </a:r>
          </a:p>
          <a:p>
            <a:r>
              <a:rPr lang="en-US" dirty="0"/>
              <a:t>This response standard applies to patients who have a </a:t>
            </a:r>
            <a:r>
              <a:rPr lang="en-US" u="sng" dirty="0"/>
              <a:t>high acuity</a:t>
            </a:r>
            <a:r>
              <a:rPr lang="en-US" dirty="0"/>
              <a:t> of care need. </a:t>
            </a:r>
          </a:p>
          <a:p>
            <a:r>
              <a:rPr lang="en-US" dirty="0"/>
              <a:t>Calls with a non-high acuity nature are less time sensitive and typically less labor intensive.</a:t>
            </a:r>
          </a:p>
        </p:txBody>
      </p:sp>
      <p:sp>
        <p:nvSpPr>
          <p:cNvPr id="5" name="Date Placeholder 4">
            <a:extLst>
              <a:ext uri="{FF2B5EF4-FFF2-40B4-BE49-F238E27FC236}">
                <a16:creationId xmlns:a16="http://schemas.microsoft.com/office/drawing/2014/main" id="{F827C443-5861-DD54-E9E3-A76C88B58CC8}"/>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F2271D12-B630-7D4C-D687-1795DE0B340F}"/>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9A66F325-1B98-B9AC-4855-397E1CD5E8F7}"/>
              </a:ext>
            </a:extLst>
          </p:cNvPr>
          <p:cNvSpPr>
            <a:spLocks noGrp="1"/>
          </p:cNvSpPr>
          <p:nvPr>
            <p:ph type="sldNum" sz="quarter" idx="12"/>
          </p:nvPr>
        </p:nvSpPr>
        <p:spPr/>
        <p:txBody>
          <a:bodyPr/>
          <a:lstStyle/>
          <a:p>
            <a:fld id="{B12FBFFE-A26A-4416-9B30-DAA69B61D76C}" type="slidenum">
              <a:rPr lang="en-US" smtClean="0"/>
              <a:t>11</a:t>
            </a:fld>
            <a:endParaRPr lang="en-US"/>
          </a:p>
        </p:txBody>
      </p:sp>
      <p:sp>
        <p:nvSpPr>
          <p:cNvPr id="8" name="TextBox 7">
            <a:extLst>
              <a:ext uri="{FF2B5EF4-FFF2-40B4-BE49-F238E27FC236}">
                <a16:creationId xmlns:a16="http://schemas.microsoft.com/office/drawing/2014/main" id="{37D7F555-7DBD-1CF5-36E9-EE3A779F4C14}"/>
              </a:ext>
            </a:extLst>
          </p:cNvPr>
          <p:cNvSpPr txBox="1"/>
          <p:nvPr/>
        </p:nvSpPr>
        <p:spPr>
          <a:xfrm>
            <a:off x="1488180" y="6094740"/>
            <a:ext cx="1813317"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79 - 80 of report)</a:t>
            </a:r>
            <a:endParaRPr lang="en-US" sz="1100" dirty="0"/>
          </a:p>
        </p:txBody>
      </p:sp>
    </p:spTree>
    <p:extLst>
      <p:ext uri="{BB962C8B-B14F-4D97-AF65-F5344CB8AC3E}">
        <p14:creationId xmlns:p14="http://schemas.microsoft.com/office/powerpoint/2010/main" val="233117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D8EE56A-CA8E-D08C-F83B-B3088BE09424}"/>
              </a:ext>
            </a:extLst>
          </p:cNvPr>
          <p:cNvSpPr>
            <a:spLocks noGrp="1"/>
          </p:cNvSpPr>
          <p:nvPr>
            <p:ph type="title"/>
          </p:nvPr>
        </p:nvSpPr>
        <p:spPr/>
        <p:txBody>
          <a:bodyPr/>
          <a:lstStyle/>
          <a:p>
            <a:r>
              <a:rPr lang="en-US" dirty="0"/>
              <a:t>Current Situation</a:t>
            </a:r>
          </a:p>
        </p:txBody>
      </p:sp>
      <p:sp>
        <p:nvSpPr>
          <p:cNvPr id="9" name="Content Placeholder 8">
            <a:extLst>
              <a:ext uri="{FF2B5EF4-FFF2-40B4-BE49-F238E27FC236}">
                <a16:creationId xmlns:a16="http://schemas.microsoft.com/office/drawing/2014/main" id="{C166FB77-0C68-DD7A-C252-92D36DF7AE00}"/>
              </a:ext>
            </a:extLst>
          </p:cNvPr>
          <p:cNvSpPr>
            <a:spLocks noGrp="1"/>
          </p:cNvSpPr>
          <p:nvPr>
            <p:ph idx="1"/>
          </p:nvPr>
        </p:nvSpPr>
        <p:spPr>
          <a:xfrm>
            <a:off x="830108" y="1825625"/>
            <a:ext cx="10515600" cy="4351338"/>
          </a:xfrm>
        </p:spPr>
        <p:txBody>
          <a:bodyPr>
            <a:normAutofit/>
          </a:bodyPr>
          <a:lstStyle/>
          <a:p>
            <a:pPr marL="0" indent="0" algn="ctr">
              <a:buNone/>
            </a:pPr>
            <a:r>
              <a:rPr lang="en-US" sz="3200" dirty="0"/>
              <a:t>Those calling 9-1-1 within the City of Silvis for high acuity medical and trauma related emergencies are not </a:t>
            </a:r>
            <a:r>
              <a:rPr lang="en-US" sz="3200" u="sng" dirty="0"/>
              <a:t>always</a:t>
            </a:r>
            <a:r>
              <a:rPr lang="en-US" sz="3200" dirty="0"/>
              <a:t> receiving a timely, patient care focused response that meets national standards for survivability and the reduction of long-term physically-limiting deficits.  </a:t>
            </a:r>
          </a:p>
          <a:p>
            <a:pPr marL="0" indent="0">
              <a:buNone/>
            </a:pPr>
            <a:endParaRPr lang="en-US" dirty="0"/>
          </a:p>
          <a:p>
            <a:pPr marL="0" indent="0" algn="ctr">
              <a:buNone/>
            </a:pPr>
            <a:r>
              <a:rPr lang="en-US" sz="3200" dirty="0">
                <a:solidFill>
                  <a:srgbClr val="C00000"/>
                </a:solidFill>
              </a:rPr>
              <a:t>This is </a:t>
            </a:r>
            <a:r>
              <a:rPr lang="en-US" sz="3200" b="1" u="sng" dirty="0">
                <a:solidFill>
                  <a:srgbClr val="C00000"/>
                </a:solidFill>
              </a:rPr>
              <a:t>NOT</a:t>
            </a:r>
            <a:r>
              <a:rPr lang="en-US" sz="3200" dirty="0">
                <a:solidFill>
                  <a:srgbClr val="C00000"/>
                </a:solidFill>
              </a:rPr>
              <a:t> due to the professionalism of the ambulance provider.  </a:t>
            </a:r>
          </a:p>
          <a:p>
            <a:endParaRPr lang="en-US" dirty="0"/>
          </a:p>
        </p:txBody>
      </p:sp>
      <p:sp>
        <p:nvSpPr>
          <p:cNvPr id="5" name="Date Placeholder 4">
            <a:extLst>
              <a:ext uri="{FF2B5EF4-FFF2-40B4-BE49-F238E27FC236}">
                <a16:creationId xmlns:a16="http://schemas.microsoft.com/office/drawing/2014/main" id="{F1D48A52-A816-929E-F3E4-8D61EC831BCA}"/>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9D91E102-F0D2-2E41-E6E9-A2BEB50A6174}"/>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1CD0388D-4B20-EDFF-79A8-50A46767F590}"/>
              </a:ext>
            </a:extLst>
          </p:cNvPr>
          <p:cNvSpPr>
            <a:spLocks noGrp="1"/>
          </p:cNvSpPr>
          <p:nvPr>
            <p:ph type="sldNum" sz="quarter" idx="12"/>
          </p:nvPr>
        </p:nvSpPr>
        <p:spPr/>
        <p:txBody>
          <a:bodyPr/>
          <a:lstStyle/>
          <a:p>
            <a:fld id="{B12FBFFE-A26A-4416-9B30-DAA69B61D76C}" type="slidenum">
              <a:rPr lang="en-US" smtClean="0"/>
              <a:t>12</a:t>
            </a:fld>
            <a:endParaRPr lang="en-US"/>
          </a:p>
        </p:txBody>
      </p:sp>
      <p:sp>
        <p:nvSpPr>
          <p:cNvPr id="10" name="Oval 9">
            <a:extLst>
              <a:ext uri="{FF2B5EF4-FFF2-40B4-BE49-F238E27FC236}">
                <a16:creationId xmlns:a16="http://schemas.microsoft.com/office/drawing/2014/main" id="{9BB79264-7327-05CF-1750-A25063D2A35E}"/>
              </a:ext>
            </a:extLst>
          </p:cNvPr>
          <p:cNvSpPr/>
          <p:nvPr/>
        </p:nvSpPr>
        <p:spPr>
          <a:xfrm>
            <a:off x="838200" y="4311448"/>
            <a:ext cx="10515600" cy="1418167"/>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B761B68-E8A5-920A-FB43-1D9342513364}"/>
              </a:ext>
            </a:extLst>
          </p:cNvPr>
          <p:cNvSpPr txBox="1"/>
          <p:nvPr/>
        </p:nvSpPr>
        <p:spPr>
          <a:xfrm>
            <a:off x="1488180" y="6094740"/>
            <a:ext cx="1489510"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 8 of report)</a:t>
            </a:r>
            <a:endParaRPr lang="en-US" sz="1100" dirty="0"/>
          </a:p>
        </p:txBody>
      </p:sp>
    </p:spTree>
    <p:extLst>
      <p:ext uri="{BB962C8B-B14F-4D97-AF65-F5344CB8AC3E}">
        <p14:creationId xmlns:p14="http://schemas.microsoft.com/office/powerpoint/2010/main" val="140557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A909DD3D-E1A4-9107-6400-DB5284D81E5A}"/>
              </a:ext>
            </a:extLst>
          </p:cNvPr>
          <p:cNvPicPr>
            <a:picLocks noGrp="1" noChangeAspect="1"/>
          </p:cNvPicPr>
          <p:nvPr>
            <p:ph sz="half" idx="2"/>
          </p:nvPr>
        </p:nvPicPr>
        <p:blipFill rotWithShape="1">
          <a:blip r:embed="rId2"/>
          <a:srcRect t="6393" b="1499"/>
          <a:stretch/>
        </p:blipFill>
        <p:spPr>
          <a:xfrm>
            <a:off x="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7">
            <a:extLst>
              <a:ext uri="{FF2B5EF4-FFF2-40B4-BE49-F238E27FC236}">
                <a16:creationId xmlns:a16="http://schemas.microsoft.com/office/drawing/2014/main" id="{D1BDEE57-CD01-298B-7A69-BE5857E84CDC}"/>
              </a:ext>
            </a:extLst>
          </p:cNvPr>
          <p:cNvSpPr>
            <a:spLocks noGrp="1"/>
          </p:cNvSpPr>
          <p:nvPr>
            <p:ph type="title"/>
          </p:nvPr>
        </p:nvSpPr>
        <p:spPr>
          <a:xfrm>
            <a:off x="7531610" y="136525"/>
            <a:ext cx="3822189" cy="938158"/>
          </a:xfrm>
        </p:spPr>
        <p:txBody>
          <a:bodyPr vert="horz" lIns="91440" tIns="45720" rIns="91440" bIns="45720" rtlCol="0" anchor="ctr">
            <a:normAutofit/>
          </a:bodyPr>
          <a:lstStyle/>
          <a:p>
            <a:pPr algn="l"/>
            <a:r>
              <a:rPr lang="en-US" sz="4000" dirty="0"/>
              <a:t>Challenges</a:t>
            </a:r>
          </a:p>
        </p:txBody>
      </p:sp>
      <p:sp>
        <p:nvSpPr>
          <p:cNvPr id="9" name="Content Placeholder 8">
            <a:extLst>
              <a:ext uri="{FF2B5EF4-FFF2-40B4-BE49-F238E27FC236}">
                <a16:creationId xmlns:a16="http://schemas.microsoft.com/office/drawing/2014/main" id="{A8AC1D07-547B-1410-BF20-8545CDF64406}"/>
              </a:ext>
            </a:extLst>
          </p:cNvPr>
          <p:cNvSpPr>
            <a:spLocks noGrp="1"/>
          </p:cNvSpPr>
          <p:nvPr>
            <p:ph sz="half" idx="1"/>
          </p:nvPr>
        </p:nvSpPr>
        <p:spPr>
          <a:xfrm>
            <a:off x="7531610" y="1074682"/>
            <a:ext cx="3822189" cy="5557345"/>
          </a:xfrm>
        </p:spPr>
        <p:txBody>
          <a:bodyPr vert="horz" lIns="91440" tIns="45720" rIns="91440" bIns="45720" rtlCol="0">
            <a:normAutofit/>
          </a:bodyPr>
          <a:lstStyle/>
          <a:p>
            <a:r>
              <a:rPr lang="en-US" sz="2100" dirty="0"/>
              <a:t>The size of the territory covered by the ambulance provider</a:t>
            </a:r>
          </a:p>
          <a:p>
            <a:r>
              <a:rPr lang="en-US" sz="2100" dirty="0"/>
              <a:t>The ambulance call volume of the Quad Cities as a whole</a:t>
            </a:r>
          </a:p>
          <a:p>
            <a:r>
              <a:rPr lang="en-US" sz="2100" dirty="0"/>
              <a:t>The built in delay in PSAP to ambulance dispatch through the transfer from QCOMM911 to SECC</a:t>
            </a:r>
          </a:p>
          <a:p>
            <a:r>
              <a:rPr lang="en-US" sz="2100" dirty="0"/>
              <a:t>No first responder services</a:t>
            </a:r>
          </a:p>
          <a:p>
            <a:r>
              <a:rPr lang="en-US" sz="2100" dirty="0"/>
              <a:t>The ambulance provider’s financial need to juggle 9-1-1 responsibilities with convalescent transfers </a:t>
            </a:r>
          </a:p>
          <a:p>
            <a:pPr marL="0"/>
            <a:endParaRPr lang="en-US" sz="2100" dirty="0"/>
          </a:p>
        </p:txBody>
      </p:sp>
      <p:sp>
        <p:nvSpPr>
          <p:cNvPr id="5" name="Date Placeholder 4">
            <a:extLst>
              <a:ext uri="{FF2B5EF4-FFF2-40B4-BE49-F238E27FC236}">
                <a16:creationId xmlns:a16="http://schemas.microsoft.com/office/drawing/2014/main" id="{5B591ECE-C607-1B21-DA76-AA2C711B851E}"/>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defRPr/>
            </a:pPr>
            <a:r>
              <a:rPr lang="en-US" sz="1200">
                <a:solidFill>
                  <a:srgbClr val="FFFFFF"/>
                </a:solidFill>
                <a:latin typeface="Calibri" panose="020F0502020204030204"/>
              </a:rPr>
              <a:t>3/7/2024</a:t>
            </a:r>
          </a:p>
        </p:txBody>
      </p:sp>
      <p:sp>
        <p:nvSpPr>
          <p:cNvPr id="6" name="Footer Placeholder 5">
            <a:extLst>
              <a:ext uri="{FF2B5EF4-FFF2-40B4-BE49-F238E27FC236}">
                <a16:creationId xmlns:a16="http://schemas.microsoft.com/office/drawing/2014/main" id="{76B2D97F-2B71-6676-720B-C8C805A1B3F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lnSpc>
                <a:spcPct val="90000"/>
              </a:lnSpc>
              <a:spcAft>
                <a:spcPts val="600"/>
              </a:spcAft>
              <a:defRPr/>
            </a:pPr>
            <a:r>
              <a:rPr lang="en-US" kern="1200">
                <a:solidFill>
                  <a:srgbClr val="FFFFFF"/>
                </a:solidFill>
                <a:latin typeface="Calibri" panose="020F0502020204030204"/>
                <a:ea typeface="+mn-ea"/>
                <a:cs typeface="+mn-cs"/>
              </a:rPr>
              <a:t>Craig A. Haigh                                                                                                                             Senior Consultant</a:t>
            </a:r>
          </a:p>
        </p:txBody>
      </p:sp>
      <p:sp>
        <p:nvSpPr>
          <p:cNvPr id="7" name="Slide Number Placeholder 6">
            <a:extLst>
              <a:ext uri="{FF2B5EF4-FFF2-40B4-BE49-F238E27FC236}">
                <a16:creationId xmlns:a16="http://schemas.microsoft.com/office/drawing/2014/main" id="{36A1B186-FAB7-CEAA-D663-D61B5F1C802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B12FBFFE-A26A-4416-9B30-DAA69B61D76C}" type="slidenum">
              <a:rPr lang="en-US" sz="1200" smtClean="0">
                <a:solidFill>
                  <a:prstClr val="black">
                    <a:tint val="75000"/>
                  </a:prstClr>
                </a:solidFill>
                <a:latin typeface="Calibri" panose="020F0502020204030204"/>
              </a:rPr>
              <a:pPr>
                <a:spcAft>
                  <a:spcPts val="600"/>
                </a:spcAft>
                <a:defRPr/>
              </a:pPr>
              <a:t>13</a:t>
            </a:fld>
            <a:endParaRPr lang="en-US" sz="1200" dirty="0">
              <a:solidFill>
                <a:prstClr val="black">
                  <a:tint val="75000"/>
                </a:prstClr>
              </a:solidFill>
              <a:latin typeface="Calibri" panose="020F0502020204030204"/>
            </a:endParaRPr>
          </a:p>
        </p:txBody>
      </p:sp>
      <p:sp>
        <p:nvSpPr>
          <p:cNvPr id="2" name="TextBox 1">
            <a:extLst>
              <a:ext uri="{FF2B5EF4-FFF2-40B4-BE49-F238E27FC236}">
                <a16:creationId xmlns:a16="http://schemas.microsoft.com/office/drawing/2014/main" id="{BE6767D9-5940-95FB-966A-2D8DEAE17943}"/>
              </a:ext>
            </a:extLst>
          </p:cNvPr>
          <p:cNvSpPr txBox="1"/>
          <p:nvPr/>
        </p:nvSpPr>
        <p:spPr>
          <a:xfrm>
            <a:off x="9108426" y="5780432"/>
            <a:ext cx="2893741"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149, 71 – 72, 73, 75 – 86, of report)</a:t>
            </a:r>
            <a:endParaRPr lang="en-US" sz="1100" dirty="0"/>
          </a:p>
        </p:txBody>
      </p:sp>
    </p:spTree>
    <p:extLst>
      <p:ext uri="{BB962C8B-B14F-4D97-AF65-F5344CB8AC3E}">
        <p14:creationId xmlns:p14="http://schemas.microsoft.com/office/powerpoint/2010/main" val="2130335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C333F-BADF-ECFF-7087-84CAA7D4DC71}"/>
              </a:ext>
            </a:extLst>
          </p:cNvPr>
          <p:cNvSpPr>
            <a:spLocks noGrp="1"/>
          </p:cNvSpPr>
          <p:nvPr>
            <p:ph type="title"/>
          </p:nvPr>
        </p:nvSpPr>
        <p:spPr/>
        <p:txBody>
          <a:bodyPr/>
          <a:lstStyle/>
          <a:p>
            <a:r>
              <a:rPr lang="en-US" dirty="0"/>
              <a:t>Public Safety Answering Point</a:t>
            </a:r>
            <a:br>
              <a:rPr lang="en-US" dirty="0"/>
            </a:br>
            <a:r>
              <a:rPr lang="en-US" dirty="0"/>
              <a:t>9-1-1</a:t>
            </a:r>
          </a:p>
        </p:txBody>
      </p:sp>
      <p:sp>
        <p:nvSpPr>
          <p:cNvPr id="9" name="Content Placeholder 8">
            <a:extLst>
              <a:ext uri="{FF2B5EF4-FFF2-40B4-BE49-F238E27FC236}">
                <a16:creationId xmlns:a16="http://schemas.microsoft.com/office/drawing/2014/main" id="{B419AACE-04E5-F9C1-EFB6-E361CCE1D2DA}"/>
              </a:ext>
            </a:extLst>
          </p:cNvPr>
          <p:cNvSpPr>
            <a:spLocks noGrp="1"/>
          </p:cNvSpPr>
          <p:nvPr>
            <p:ph sz="half" idx="1"/>
          </p:nvPr>
        </p:nvSpPr>
        <p:spPr/>
        <p:txBody>
          <a:bodyPr>
            <a:normAutofit lnSpcReduction="10000"/>
          </a:bodyPr>
          <a:lstStyle/>
          <a:p>
            <a:r>
              <a:rPr lang="en-US" dirty="0"/>
              <a:t>QCOMM911 is the PSAP for the City of Silvis</a:t>
            </a:r>
          </a:p>
          <a:p>
            <a:pPr lvl="1"/>
            <a:r>
              <a:rPr lang="en-US" dirty="0"/>
              <a:t>5 Police Departments</a:t>
            </a:r>
          </a:p>
          <a:p>
            <a:pPr lvl="1"/>
            <a:r>
              <a:rPr lang="en-US" dirty="0"/>
              <a:t>9 Fire Departments/Districts</a:t>
            </a:r>
          </a:p>
          <a:p>
            <a:r>
              <a:rPr lang="en-US" dirty="0"/>
              <a:t>Agencies:</a:t>
            </a:r>
          </a:p>
          <a:p>
            <a:pPr marL="800100" lvl="1" indent="-342900">
              <a:lnSpc>
                <a:spcPct val="115000"/>
              </a:lnSpc>
              <a:spcBef>
                <a:spcPts val="0"/>
              </a:spcBef>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City of East Moline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Village of Hampton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Village of Milan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City of Moline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City of Silvis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Blackhawk FPD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Carbon Cliff-Barstow FPD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Coal Valley FPD (Joined January 1,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Coyne Center FPD (Joined January 1,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15000"/>
              </a:lnSpc>
              <a:spcBef>
                <a:spcPts val="0"/>
              </a:spcBef>
              <a:buFont typeface="Symbol" panose="05050102010706020507" pitchFamily="18" charset="2"/>
              <a:buChar char=""/>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Reynolds FPD (Joined January 1, 2024)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1" name="Content Placeholder 10">
            <a:extLst>
              <a:ext uri="{FF2B5EF4-FFF2-40B4-BE49-F238E27FC236}">
                <a16:creationId xmlns:a16="http://schemas.microsoft.com/office/drawing/2014/main" id="{B939880B-B94B-642B-EA2A-C7E619CCE0BA}"/>
              </a:ext>
            </a:extLst>
          </p:cNvPr>
          <p:cNvPicPr>
            <a:picLocks noGrp="1" noChangeAspect="1"/>
          </p:cNvPicPr>
          <p:nvPr>
            <p:ph sz="half" idx="2"/>
          </p:nvPr>
        </p:nvPicPr>
        <p:blipFill>
          <a:blip r:embed="rId2"/>
          <a:stretch>
            <a:fillRect/>
          </a:stretch>
        </p:blipFill>
        <p:spPr>
          <a:xfrm>
            <a:off x="6587331" y="1825625"/>
            <a:ext cx="4351338" cy="4351338"/>
          </a:xfrm>
          <a:prstGeom prst="rect">
            <a:avLst/>
          </a:prstGeom>
        </p:spPr>
      </p:pic>
      <p:sp>
        <p:nvSpPr>
          <p:cNvPr id="5" name="Date Placeholder 4">
            <a:extLst>
              <a:ext uri="{FF2B5EF4-FFF2-40B4-BE49-F238E27FC236}">
                <a16:creationId xmlns:a16="http://schemas.microsoft.com/office/drawing/2014/main" id="{F5A4F31C-16A7-58F9-30B2-C5B834CF86F6}"/>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F1B2A277-8D19-08D2-09B3-B0CEC5960915}"/>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7804543B-9BBD-761C-0F7F-E8C5BB8CD31D}"/>
              </a:ext>
            </a:extLst>
          </p:cNvPr>
          <p:cNvSpPr>
            <a:spLocks noGrp="1"/>
          </p:cNvSpPr>
          <p:nvPr>
            <p:ph type="sldNum" sz="quarter" idx="12"/>
          </p:nvPr>
        </p:nvSpPr>
        <p:spPr/>
        <p:txBody>
          <a:bodyPr/>
          <a:lstStyle/>
          <a:p>
            <a:fld id="{B12FBFFE-A26A-4416-9B30-DAA69B61D76C}" type="slidenum">
              <a:rPr lang="en-US" smtClean="0"/>
              <a:t>14</a:t>
            </a:fld>
            <a:endParaRPr lang="en-US"/>
          </a:p>
        </p:txBody>
      </p:sp>
      <p:sp>
        <p:nvSpPr>
          <p:cNvPr id="3" name="TextBox 2">
            <a:extLst>
              <a:ext uri="{FF2B5EF4-FFF2-40B4-BE49-F238E27FC236}">
                <a16:creationId xmlns:a16="http://schemas.microsoft.com/office/drawing/2014/main" id="{56B067B9-8EAC-000B-9965-319471337AA7}"/>
              </a:ext>
            </a:extLst>
          </p:cNvPr>
          <p:cNvSpPr txBox="1"/>
          <p:nvPr/>
        </p:nvSpPr>
        <p:spPr>
          <a:xfrm>
            <a:off x="1488180" y="6094740"/>
            <a:ext cx="2052165"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41 – 42, 71 of report)</a:t>
            </a:r>
            <a:endParaRPr lang="en-US" sz="1100" dirty="0"/>
          </a:p>
        </p:txBody>
      </p:sp>
    </p:spTree>
    <p:extLst>
      <p:ext uri="{BB962C8B-B14F-4D97-AF65-F5344CB8AC3E}">
        <p14:creationId xmlns:p14="http://schemas.microsoft.com/office/powerpoint/2010/main" val="251114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6A419-8468-E7E3-E1DE-47B6B2E998A0}"/>
              </a:ext>
            </a:extLst>
          </p:cNvPr>
          <p:cNvSpPr>
            <a:spLocks noGrp="1"/>
          </p:cNvSpPr>
          <p:nvPr>
            <p:ph type="title"/>
          </p:nvPr>
        </p:nvSpPr>
        <p:spPr/>
        <p:txBody>
          <a:bodyPr/>
          <a:lstStyle/>
          <a:p>
            <a:r>
              <a:rPr lang="en-US" dirty="0"/>
              <a:t>Public Safety Answering Point</a:t>
            </a:r>
            <a:br>
              <a:rPr lang="en-US" dirty="0"/>
            </a:br>
            <a:r>
              <a:rPr lang="en-US" dirty="0"/>
              <a:t>9-1-1</a:t>
            </a:r>
          </a:p>
        </p:txBody>
      </p:sp>
      <p:sp>
        <p:nvSpPr>
          <p:cNvPr id="8" name="Content Placeholder 7">
            <a:extLst>
              <a:ext uri="{FF2B5EF4-FFF2-40B4-BE49-F238E27FC236}">
                <a16:creationId xmlns:a16="http://schemas.microsoft.com/office/drawing/2014/main" id="{A9D60CB4-0027-6095-29DB-13EAAEE84DFD}"/>
              </a:ext>
            </a:extLst>
          </p:cNvPr>
          <p:cNvSpPr>
            <a:spLocks noGrp="1"/>
          </p:cNvSpPr>
          <p:nvPr>
            <p:ph idx="1"/>
          </p:nvPr>
        </p:nvSpPr>
        <p:spPr>
          <a:xfrm>
            <a:off x="838200" y="1847850"/>
            <a:ext cx="10515600" cy="4351338"/>
          </a:xfrm>
        </p:spPr>
        <p:txBody>
          <a:bodyPr/>
          <a:lstStyle/>
          <a:p>
            <a:r>
              <a:rPr lang="en-US" sz="2400" b="1" dirty="0">
                <a:solidFill>
                  <a:srgbClr val="2F5496"/>
                </a:solidFill>
              </a:rPr>
              <a:t>NFPA 1221:  </a:t>
            </a:r>
            <a:r>
              <a:rPr lang="en-US" sz="2400" i="0" dirty="0">
                <a:solidFill>
                  <a:srgbClr val="202124"/>
                </a:solidFill>
                <a:effectLst/>
              </a:rPr>
              <a:t>Standard for the Installation, Maintenance, and Use of Emergency Services Communications Systems</a:t>
            </a:r>
          </a:p>
          <a:p>
            <a:pPr marL="0" indent="0">
              <a:buNone/>
            </a:pPr>
            <a:endParaRPr lang="en-US" sz="2400" i="0" dirty="0">
              <a:solidFill>
                <a:srgbClr val="202124"/>
              </a:solidFill>
              <a:effectLst/>
            </a:endParaRPr>
          </a:p>
          <a:p>
            <a:pPr marL="457200" lvl="1" indent="0">
              <a:buNone/>
            </a:pPr>
            <a:r>
              <a:rPr lang="en-US" b="0" i="1" dirty="0">
                <a:solidFill>
                  <a:srgbClr val="202124"/>
                </a:solidFill>
                <a:effectLst/>
              </a:rPr>
              <a:t>Covers all aspects of service delivery, from receiving calls to dispatching emergency units to the correct location in the appropriate time period.</a:t>
            </a:r>
          </a:p>
          <a:p>
            <a:pPr marL="457200" lvl="1" indent="0">
              <a:buNone/>
            </a:pPr>
            <a:endParaRPr lang="en-US" i="1" dirty="0"/>
          </a:p>
          <a:p>
            <a:r>
              <a:rPr lang="en-US" sz="2400" dirty="0"/>
              <a:t>QCOMM911 complies with all aspects of NFPA 1221.  </a:t>
            </a:r>
          </a:p>
          <a:p>
            <a:pPr lvl="1"/>
            <a:r>
              <a:rPr lang="en-US" sz="2000" dirty="0"/>
              <a:t>Delays occur when the 9-1-1 call is not managed “end-to-end” by one PSAP.</a:t>
            </a:r>
          </a:p>
        </p:txBody>
      </p:sp>
      <p:sp>
        <p:nvSpPr>
          <p:cNvPr id="5" name="Date Placeholder 4">
            <a:extLst>
              <a:ext uri="{FF2B5EF4-FFF2-40B4-BE49-F238E27FC236}">
                <a16:creationId xmlns:a16="http://schemas.microsoft.com/office/drawing/2014/main" id="{854B2370-0480-3415-4666-854B111A02DB}"/>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13A96BAA-0461-F645-9A50-38680763AB43}"/>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7DCA42B4-2864-E08C-243F-2959DB79A1B8}"/>
              </a:ext>
            </a:extLst>
          </p:cNvPr>
          <p:cNvSpPr>
            <a:spLocks noGrp="1"/>
          </p:cNvSpPr>
          <p:nvPr>
            <p:ph type="sldNum" sz="quarter" idx="12"/>
          </p:nvPr>
        </p:nvSpPr>
        <p:spPr/>
        <p:txBody>
          <a:bodyPr/>
          <a:lstStyle/>
          <a:p>
            <a:fld id="{B12FBFFE-A26A-4416-9B30-DAA69B61D76C}" type="slidenum">
              <a:rPr lang="en-US" smtClean="0"/>
              <a:t>15</a:t>
            </a:fld>
            <a:endParaRPr lang="en-US"/>
          </a:p>
        </p:txBody>
      </p:sp>
      <p:sp>
        <p:nvSpPr>
          <p:cNvPr id="3" name="TextBox 2">
            <a:extLst>
              <a:ext uri="{FF2B5EF4-FFF2-40B4-BE49-F238E27FC236}">
                <a16:creationId xmlns:a16="http://schemas.microsoft.com/office/drawing/2014/main" id="{FEE48F21-8DC9-831E-FDA5-67C6DEE94FAD}"/>
              </a:ext>
            </a:extLst>
          </p:cNvPr>
          <p:cNvSpPr txBox="1"/>
          <p:nvPr/>
        </p:nvSpPr>
        <p:spPr>
          <a:xfrm>
            <a:off x="1488180" y="6094740"/>
            <a:ext cx="1813317"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41 - 42 of report)</a:t>
            </a:r>
            <a:endParaRPr lang="en-US" sz="1100" dirty="0"/>
          </a:p>
        </p:txBody>
      </p:sp>
    </p:spTree>
    <p:extLst>
      <p:ext uri="{BB962C8B-B14F-4D97-AF65-F5344CB8AC3E}">
        <p14:creationId xmlns:p14="http://schemas.microsoft.com/office/powerpoint/2010/main" val="2684466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FED3-0697-4B2F-11D9-89A9814263D1}"/>
              </a:ext>
            </a:extLst>
          </p:cNvPr>
          <p:cNvSpPr>
            <a:spLocks noGrp="1"/>
          </p:cNvSpPr>
          <p:nvPr>
            <p:ph type="title"/>
          </p:nvPr>
        </p:nvSpPr>
        <p:spPr/>
        <p:txBody>
          <a:bodyPr>
            <a:normAutofit fontScale="90000"/>
          </a:bodyPr>
          <a:lstStyle/>
          <a:p>
            <a:r>
              <a:rPr lang="en-US" sz="4400" b="1" dirty="0">
                <a:solidFill>
                  <a:srgbClr val="2F5496"/>
                </a:solidFill>
              </a:rPr>
              <a:t>NFPA 1221 </a:t>
            </a:r>
            <a:br>
              <a:rPr lang="en-US" sz="4400" b="1" dirty="0"/>
            </a:br>
            <a:r>
              <a:rPr lang="en-US" sz="4400" b="1" dirty="0"/>
              <a:t>Call Processing and Dispatch Standards</a:t>
            </a:r>
            <a:endParaRPr lang="en-US" dirty="0"/>
          </a:p>
        </p:txBody>
      </p:sp>
      <p:sp>
        <p:nvSpPr>
          <p:cNvPr id="4" name="Date Placeholder 3">
            <a:extLst>
              <a:ext uri="{FF2B5EF4-FFF2-40B4-BE49-F238E27FC236}">
                <a16:creationId xmlns:a16="http://schemas.microsoft.com/office/drawing/2014/main" id="{5F44C571-9A82-A01D-F2C6-87FC7A6C4E1F}"/>
              </a:ext>
            </a:extLst>
          </p:cNvPr>
          <p:cNvSpPr>
            <a:spLocks noGrp="1"/>
          </p:cNvSpPr>
          <p:nvPr>
            <p:ph type="dt" sz="half" idx="10"/>
          </p:nvPr>
        </p:nvSpPr>
        <p:spPr/>
        <p:txBody>
          <a:bodyPr/>
          <a:lstStyle/>
          <a:p>
            <a:r>
              <a:rPr lang="en-US"/>
              <a:t>3/7/2024</a:t>
            </a:r>
          </a:p>
        </p:txBody>
      </p:sp>
      <p:sp>
        <p:nvSpPr>
          <p:cNvPr id="5" name="Footer Placeholder 4">
            <a:extLst>
              <a:ext uri="{FF2B5EF4-FFF2-40B4-BE49-F238E27FC236}">
                <a16:creationId xmlns:a16="http://schemas.microsoft.com/office/drawing/2014/main" id="{6E125C6E-2146-B758-A484-7B8C60D4E6AD}"/>
              </a:ext>
            </a:extLst>
          </p:cNvPr>
          <p:cNvSpPr>
            <a:spLocks noGrp="1"/>
          </p:cNvSpPr>
          <p:nvPr>
            <p:ph type="ftr" sz="quarter" idx="11"/>
          </p:nvPr>
        </p:nvSpPr>
        <p:spPr/>
        <p:txBody>
          <a:bodyPr/>
          <a:lstStyle/>
          <a:p>
            <a:r>
              <a:rPr lang="en-US"/>
              <a:t>Craig A. Haigh                                                                                                                             Senior Consultant</a:t>
            </a:r>
          </a:p>
        </p:txBody>
      </p:sp>
      <p:sp>
        <p:nvSpPr>
          <p:cNvPr id="6" name="Slide Number Placeholder 5">
            <a:extLst>
              <a:ext uri="{FF2B5EF4-FFF2-40B4-BE49-F238E27FC236}">
                <a16:creationId xmlns:a16="http://schemas.microsoft.com/office/drawing/2014/main" id="{3058C1E8-A002-3146-67C6-8D645816E272}"/>
              </a:ext>
            </a:extLst>
          </p:cNvPr>
          <p:cNvSpPr>
            <a:spLocks noGrp="1"/>
          </p:cNvSpPr>
          <p:nvPr>
            <p:ph type="sldNum" sz="quarter" idx="12"/>
          </p:nvPr>
        </p:nvSpPr>
        <p:spPr/>
        <p:txBody>
          <a:bodyPr/>
          <a:lstStyle/>
          <a:p>
            <a:fld id="{B12FBFFE-A26A-4416-9B30-DAA69B61D76C}" type="slidenum">
              <a:rPr lang="en-US" smtClean="0"/>
              <a:t>16</a:t>
            </a:fld>
            <a:endParaRPr lang="en-US"/>
          </a:p>
        </p:txBody>
      </p:sp>
      <p:pic>
        <p:nvPicPr>
          <p:cNvPr id="7" name="Picture 6">
            <a:extLst>
              <a:ext uri="{FF2B5EF4-FFF2-40B4-BE49-F238E27FC236}">
                <a16:creationId xmlns:a16="http://schemas.microsoft.com/office/drawing/2014/main" id="{7444C748-E1EC-CA29-6E45-3A78ED484846}"/>
              </a:ext>
            </a:extLst>
          </p:cNvPr>
          <p:cNvPicPr>
            <a:picLocks noChangeAspect="1"/>
          </p:cNvPicPr>
          <p:nvPr/>
        </p:nvPicPr>
        <p:blipFill>
          <a:blip r:embed="rId2"/>
          <a:stretch>
            <a:fillRect/>
          </a:stretch>
        </p:blipFill>
        <p:spPr>
          <a:xfrm>
            <a:off x="2562665" y="4503667"/>
            <a:ext cx="7089016" cy="1695792"/>
          </a:xfrm>
          <a:prstGeom prst="rect">
            <a:avLst/>
          </a:prstGeom>
        </p:spPr>
      </p:pic>
      <p:pic>
        <p:nvPicPr>
          <p:cNvPr id="8" name="Picture 7">
            <a:extLst>
              <a:ext uri="{FF2B5EF4-FFF2-40B4-BE49-F238E27FC236}">
                <a16:creationId xmlns:a16="http://schemas.microsoft.com/office/drawing/2014/main" id="{3F0D1A87-8E3D-C29B-05FC-4F75C8C3AF20}"/>
              </a:ext>
            </a:extLst>
          </p:cNvPr>
          <p:cNvPicPr>
            <a:picLocks noChangeAspect="1"/>
          </p:cNvPicPr>
          <p:nvPr/>
        </p:nvPicPr>
        <p:blipFill>
          <a:blip r:embed="rId3"/>
          <a:stretch>
            <a:fillRect/>
          </a:stretch>
        </p:blipFill>
        <p:spPr>
          <a:xfrm>
            <a:off x="2540318" y="1728240"/>
            <a:ext cx="7111363" cy="2618537"/>
          </a:xfrm>
          <a:prstGeom prst="rect">
            <a:avLst/>
          </a:prstGeom>
        </p:spPr>
      </p:pic>
      <p:cxnSp>
        <p:nvCxnSpPr>
          <p:cNvPr id="10" name="Straight Arrow Connector 9">
            <a:extLst>
              <a:ext uri="{FF2B5EF4-FFF2-40B4-BE49-F238E27FC236}">
                <a16:creationId xmlns:a16="http://schemas.microsoft.com/office/drawing/2014/main" id="{D84D7460-B954-8F17-61FF-1669707EC6AC}"/>
              </a:ext>
            </a:extLst>
          </p:cNvPr>
          <p:cNvCxnSpPr/>
          <p:nvPr/>
        </p:nvCxnSpPr>
        <p:spPr>
          <a:xfrm>
            <a:off x="5754308" y="4131425"/>
            <a:ext cx="364928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A8F282D-3F26-3284-F512-F5C88BE1789E}"/>
              </a:ext>
            </a:extLst>
          </p:cNvPr>
          <p:cNvSpPr txBox="1"/>
          <p:nvPr/>
        </p:nvSpPr>
        <p:spPr>
          <a:xfrm>
            <a:off x="1488180" y="6094740"/>
            <a:ext cx="1813317"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41 - 42 of report)</a:t>
            </a:r>
            <a:endParaRPr lang="en-US" sz="1100" dirty="0"/>
          </a:p>
        </p:txBody>
      </p:sp>
    </p:spTree>
    <p:extLst>
      <p:ext uri="{BB962C8B-B14F-4D97-AF65-F5344CB8AC3E}">
        <p14:creationId xmlns:p14="http://schemas.microsoft.com/office/powerpoint/2010/main" val="3092168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1CC8-8129-8494-2548-8B00FFEC9E49}"/>
              </a:ext>
            </a:extLst>
          </p:cNvPr>
          <p:cNvSpPr>
            <a:spLocks noGrp="1"/>
          </p:cNvSpPr>
          <p:nvPr>
            <p:ph type="title"/>
          </p:nvPr>
        </p:nvSpPr>
        <p:spPr/>
        <p:txBody>
          <a:bodyPr/>
          <a:lstStyle/>
          <a:p>
            <a:r>
              <a:rPr lang="en-US" dirty="0"/>
              <a:t>Emergency Medical Dispatching</a:t>
            </a:r>
          </a:p>
        </p:txBody>
      </p:sp>
      <p:sp>
        <p:nvSpPr>
          <p:cNvPr id="3" name="Content Placeholder 2">
            <a:extLst>
              <a:ext uri="{FF2B5EF4-FFF2-40B4-BE49-F238E27FC236}">
                <a16:creationId xmlns:a16="http://schemas.microsoft.com/office/drawing/2014/main" id="{C54DD075-A19B-F03E-346B-D6A2FD8D14D2}"/>
              </a:ext>
            </a:extLst>
          </p:cNvPr>
          <p:cNvSpPr>
            <a:spLocks noGrp="1"/>
          </p:cNvSpPr>
          <p:nvPr>
            <p:ph idx="1"/>
          </p:nvPr>
        </p:nvSpPr>
        <p:spPr/>
        <p:txBody>
          <a:bodyPr>
            <a:normAutofit lnSpcReduction="10000"/>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Emergency Medical Dispatching (EMD) is a process where trained telecommunicators take callers through a series of steps to provide lifesaving medical care prior to the arrival of medical first responders and/or the ambulance.  </a:t>
            </a:r>
          </a:p>
          <a:p>
            <a:r>
              <a:rPr lang="en-US" sz="2000" dirty="0">
                <a:effectLst/>
                <a:latin typeface="Calibri" panose="020F0502020204030204" pitchFamily="34" charset="0"/>
                <a:ea typeface="Calibri" panose="020F0502020204030204" pitchFamily="34" charset="0"/>
                <a:cs typeface="Calibri" panose="020F0502020204030204" pitchFamily="34" charset="0"/>
              </a:rPr>
              <a:t>These pre-arrival instructions are scripted and provided using computer-directed questioning and instruction.  </a:t>
            </a:r>
          </a:p>
          <a:p>
            <a:r>
              <a:rPr lang="en-US" sz="2000" dirty="0">
                <a:effectLst/>
                <a:latin typeface="Calibri" panose="020F0502020204030204" pitchFamily="34" charset="0"/>
                <a:ea typeface="Calibri" panose="020F0502020204030204" pitchFamily="34" charset="0"/>
                <a:cs typeface="Calibri" panose="020F0502020204030204" pitchFamily="34" charset="0"/>
              </a:rPr>
              <a:t>In this process, the telecommunicator remains connected to the caller until the arrival of the dispatched units.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Calibri" panose="020F0502020204030204" pitchFamily="34" charset="0"/>
              </a:rPr>
              <a:t>Some of the most important types of incidents where pre-arrival instructions have the greatest impact:</a:t>
            </a:r>
          </a:p>
          <a:p>
            <a:pPr lvl="1"/>
            <a:r>
              <a:rPr lang="en-US" sz="1800" dirty="0">
                <a:latin typeface="Calibri" panose="020F0502020204030204" pitchFamily="34" charset="0"/>
                <a:ea typeface="Calibri" panose="020F0502020204030204" pitchFamily="34" charset="0"/>
                <a:cs typeface="Calibri" panose="020F0502020204030204" pitchFamily="34" charset="0"/>
              </a:rPr>
              <a:t>D</a:t>
            </a:r>
            <a:r>
              <a:rPr lang="en-US" sz="1800" dirty="0">
                <a:effectLst/>
                <a:latin typeface="Calibri" panose="020F0502020204030204" pitchFamily="34" charset="0"/>
                <a:ea typeface="Calibri" panose="020F0502020204030204" pitchFamily="34" charset="0"/>
                <a:cs typeface="Calibri" panose="020F0502020204030204" pitchFamily="34" charset="0"/>
              </a:rPr>
              <a:t>elivery of CPR</a:t>
            </a:r>
          </a:p>
          <a:p>
            <a:pPr lvl="1"/>
            <a:r>
              <a:rPr lang="en-US" sz="1800" dirty="0">
                <a:latin typeface="Calibri" panose="020F0502020204030204" pitchFamily="34" charset="0"/>
                <a:ea typeface="Calibri" panose="020F0502020204030204" pitchFamily="34" charset="0"/>
                <a:cs typeface="Calibri" panose="020F0502020204030204" pitchFamily="34" charset="0"/>
              </a:rPr>
              <a:t>U</a:t>
            </a:r>
            <a:r>
              <a:rPr lang="en-US" sz="1800" dirty="0">
                <a:effectLst/>
                <a:latin typeface="Calibri" panose="020F0502020204030204" pitchFamily="34" charset="0"/>
                <a:ea typeface="Calibri" panose="020F0502020204030204" pitchFamily="34" charset="0"/>
                <a:cs typeface="Calibri" panose="020F0502020204030204" pitchFamily="34" charset="0"/>
              </a:rPr>
              <a:t>sage of AEDs</a:t>
            </a:r>
          </a:p>
          <a:p>
            <a:pPr lvl="1"/>
            <a:r>
              <a:rPr lang="en-US" sz="1800" dirty="0">
                <a:latin typeface="Calibri" panose="020F0502020204030204" pitchFamily="34" charset="0"/>
                <a:ea typeface="Calibri" panose="020F0502020204030204" pitchFamily="34" charset="0"/>
                <a:cs typeface="Calibri" panose="020F0502020204030204" pitchFamily="34" charset="0"/>
              </a:rPr>
              <a:t>C</a:t>
            </a:r>
            <a:r>
              <a:rPr lang="en-US" sz="1800" dirty="0">
                <a:effectLst/>
                <a:latin typeface="Calibri" panose="020F0502020204030204" pitchFamily="34" charset="0"/>
                <a:ea typeface="Calibri" panose="020F0502020204030204" pitchFamily="34" charset="0"/>
                <a:cs typeface="Calibri" panose="020F0502020204030204" pitchFamily="34" charset="0"/>
              </a:rPr>
              <a:t>hoking</a:t>
            </a:r>
          </a:p>
          <a:p>
            <a:pPr lvl="1"/>
            <a:r>
              <a:rPr lang="en-US" sz="1800" dirty="0">
                <a:latin typeface="Calibri" panose="020F0502020204030204" pitchFamily="34" charset="0"/>
                <a:ea typeface="Calibri" panose="020F0502020204030204" pitchFamily="34" charset="0"/>
                <a:cs typeface="Calibri" panose="020F0502020204030204" pitchFamily="34" charset="0"/>
              </a:rPr>
              <a:t>A</a:t>
            </a:r>
            <a:r>
              <a:rPr lang="en-US" sz="1800" dirty="0">
                <a:effectLst/>
                <a:latin typeface="Calibri" panose="020F0502020204030204" pitchFamily="34" charset="0"/>
                <a:ea typeface="Calibri" panose="020F0502020204030204" pitchFamily="34" charset="0"/>
                <a:cs typeface="Calibri" panose="020F0502020204030204" pitchFamily="34" charset="0"/>
              </a:rPr>
              <a:t>ctions to stop bleeding</a:t>
            </a:r>
          </a:p>
          <a:p>
            <a:pPr lvl="1"/>
            <a:r>
              <a:rPr lang="en-US" sz="1800" dirty="0">
                <a:latin typeface="Calibri" panose="020F0502020204030204" pitchFamily="34" charset="0"/>
                <a:ea typeface="Calibri" panose="020F0502020204030204" pitchFamily="34" charset="0"/>
                <a:cs typeface="Calibri" panose="020F0502020204030204" pitchFamily="34" charset="0"/>
              </a:rPr>
              <a:t>C</a:t>
            </a:r>
            <a:r>
              <a:rPr lang="en-US" sz="1800" dirty="0">
                <a:effectLst/>
                <a:latin typeface="Calibri" panose="020F0502020204030204" pitchFamily="34" charset="0"/>
                <a:ea typeface="Calibri" panose="020F0502020204030204" pitchFamily="34" charset="0"/>
                <a:cs typeface="Calibri" panose="020F0502020204030204" pitchFamily="34" charset="0"/>
              </a:rPr>
              <a:t>hildbirth</a:t>
            </a:r>
          </a:p>
          <a:p>
            <a:pPr marL="457200" lvl="1" indent="0">
              <a:buNone/>
            </a:pPr>
            <a:endParaRPr lang="en-US" sz="1800" dirty="0"/>
          </a:p>
        </p:txBody>
      </p:sp>
      <p:sp>
        <p:nvSpPr>
          <p:cNvPr id="5" name="Date Placeholder 4">
            <a:extLst>
              <a:ext uri="{FF2B5EF4-FFF2-40B4-BE49-F238E27FC236}">
                <a16:creationId xmlns:a16="http://schemas.microsoft.com/office/drawing/2014/main" id="{78DD43AA-0F6E-64F5-1CB3-5FE77B6A1B33}"/>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78F9FBE5-CF8E-F44A-E6E4-15C007EF46A8}"/>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5AE4BE28-1E71-0E9F-0383-E8761528E2A1}"/>
              </a:ext>
            </a:extLst>
          </p:cNvPr>
          <p:cNvSpPr>
            <a:spLocks noGrp="1"/>
          </p:cNvSpPr>
          <p:nvPr>
            <p:ph type="sldNum" sz="quarter" idx="12"/>
          </p:nvPr>
        </p:nvSpPr>
        <p:spPr/>
        <p:txBody>
          <a:bodyPr/>
          <a:lstStyle/>
          <a:p>
            <a:fld id="{B12FBFFE-A26A-4416-9B30-DAA69B61D76C}" type="slidenum">
              <a:rPr lang="en-US" smtClean="0"/>
              <a:t>17</a:t>
            </a:fld>
            <a:endParaRPr lang="en-US"/>
          </a:p>
        </p:txBody>
      </p:sp>
      <p:pic>
        <p:nvPicPr>
          <p:cNvPr id="9" name="Picture 8">
            <a:extLst>
              <a:ext uri="{FF2B5EF4-FFF2-40B4-BE49-F238E27FC236}">
                <a16:creationId xmlns:a16="http://schemas.microsoft.com/office/drawing/2014/main" id="{95F7C3D9-1AFF-31B6-F83A-388499A93D18}"/>
              </a:ext>
            </a:extLst>
          </p:cNvPr>
          <p:cNvPicPr>
            <a:picLocks noChangeAspect="1"/>
          </p:cNvPicPr>
          <p:nvPr/>
        </p:nvPicPr>
        <p:blipFill>
          <a:blip r:embed="rId2"/>
          <a:stretch>
            <a:fillRect/>
          </a:stretch>
        </p:blipFill>
        <p:spPr>
          <a:xfrm>
            <a:off x="8243323" y="4209352"/>
            <a:ext cx="1823736" cy="1826294"/>
          </a:xfrm>
          <a:prstGeom prst="rect">
            <a:avLst/>
          </a:prstGeom>
        </p:spPr>
      </p:pic>
      <p:sp>
        <p:nvSpPr>
          <p:cNvPr id="4" name="TextBox 3">
            <a:extLst>
              <a:ext uri="{FF2B5EF4-FFF2-40B4-BE49-F238E27FC236}">
                <a16:creationId xmlns:a16="http://schemas.microsoft.com/office/drawing/2014/main" id="{593E0947-D5C8-7885-2934-A058FE732974}"/>
              </a:ext>
            </a:extLst>
          </p:cNvPr>
          <p:cNvSpPr txBox="1"/>
          <p:nvPr/>
        </p:nvSpPr>
        <p:spPr>
          <a:xfrm>
            <a:off x="1488180" y="6094740"/>
            <a:ext cx="1885453"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70 - 72 of report)</a:t>
            </a:r>
            <a:endParaRPr lang="en-US" sz="1100" dirty="0"/>
          </a:p>
        </p:txBody>
      </p:sp>
    </p:spTree>
    <p:extLst>
      <p:ext uri="{BB962C8B-B14F-4D97-AF65-F5344CB8AC3E}">
        <p14:creationId xmlns:p14="http://schemas.microsoft.com/office/powerpoint/2010/main" val="257221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41CC8-8129-8494-2548-8B00FFEC9E49}"/>
              </a:ext>
            </a:extLst>
          </p:cNvPr>
          <p:cNvSpPr>
            <a:spLocks noGrp="1"/>
          </p:cNvSpPr>
          <p:nvPr>
            <p:ph type="title"/>
          </p:nvPr>
        </p:nvSpPr>
        <p:spPr/>
        <p:txBody>
          <a:bodyPr/>
          <a:lstStyle/>
          <a:p>
            <a:r>
              <a:rPr lang="en-US" dirty="0"/>
              <a:t>Emergency Medical Dispatching</a:t>
            </a:r>
          </a:p>
        </p:txBody>
      </p:sp>
      <p:sp>
        <p:nvSpPr>
          <p:cNvPr id="3" name="Content Placeholder 2">
            <a:extLst>
              <a:ext uri="{FF2B5EF4-FFF2-40B4-BE49-F238E27FC236}">
                <a16:creationId xmlns:a16="http://schemas.microsoft.com/office/drawing/2014/main" id="{C54DD075-A19B-F03E-346B-D6A2FD8D14D2}"/>
              </a:ext>
            </a:extLst>
          </p:cNvPr>
          <p:cNvSpPr>
            <a:spLocks noGrp="1"/>
          </p:cNvSpPr>
          <p:nvPr>
            <p:ph idx="1"/>
          </p:nvPr>
        </p:nvSpPr>
        <p:spPr/>
        <p:txBody>
          <a:bodyPr>
            <a:normAutofit/>
          </a:bodyPr>
          <a:lstStyle/>
          <a:p>
            <a:pPr marL="603885" indent="-342900">
              <a:lnSpc>
                <a:spcPct val="115000"/>
              </a:lnSpc>
              <a:spcBef>
                <a:spcPts val="0"/>
              </a:spcBef>
            </a:pPr>
            <a:r>
              <a:rPr lang="en-US" sz="2000" dirty="0">
                <a:effectLst/>
                <a:latin typeface="Calibri" panose="020F0502020204030204" pitchFamily="34" charset="0"/>
                <a:ea typeface="Calibri" panose="020F0502020204030204" pitchFamily="34" charset="0"/>
                <a:cs typeface="Calibri" panose="020F0502020204030204" pitchFamily="34" charset="0"/>
              </a:rPr>
              <a:t>EMD questioning allows telecommunicators to determine priority determinants or </a:t>
            </a: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Medical Priority Dispatch (MPDS) – Triage of 9-1-1 calls:</a:t>
            </a:r>
          </a:p>
          <a:p>
            <a:pPr marL="1061085" lvl="1" indent="-342900">
              <a:lnSpc>
                <a:spcPct val="115000"/>
              </a:lnSpc>
              <a:spcBef>
                <a:spcPts val="0"/>
              </a:spcBef>
            </a:pPr>
            <a:r>
              <a:rPr lang="en-US" sz="16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OMEGA RESPONSE</a:t>
            </a:r>
            <a:r>
              <a:rPr lang="en-US" sz="1600" dirty="0">
                <a:effectLst/>
                <a:latin typeface="Calibri" panose="020F0502020204030204" pitchFamily="34" charset="0"/>
                <a:ea typeface="Calibri" panose="020F0502020204030204" pitchFamily="34" charset="0"/>
                <a:cs typeface="Calibri" panose="020F0502020204030204" pitchFamily="34" charset="0"/>
              </a:rPr>
              <a:t>= Ambulance only, no lights or siren for transport requests to a hospital.  The fire department should respond to lift assist calls without the response of an ambulance. </a:t>
            </a:r>
          </a:p>
          <a:p>
            <a:pPr marL="1061085" lvl="1" indent="-342900">
              <a:lnSpc>
                <a:spcPct val="115000"/>
              </a:lnSpc>
              <a:spcBef>
                <a:spcPts val="0"/>
              </a:spcBef>
            </a:pPr>
            <a:r>
              <a:rPr lang="en-US" sz="16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ALPHA RESPONSE</a:t>
            </a:r>
            <a:r>
              <a:rPr lang="en-US" sz="1600" dirty="0">
                <a:effectLst/>
                <a:latin typeface="Calibri" panose="020F0502020204030204" pitchFamily="34" charset="0"/>
                <a:ea typeface="Calibri" panose="020F0502020204030204" pitchFamily="34" charset="0"/>
                <a:cs typeface="Calibri" panose="020F0502020204030204" pitchFamily="34" charset="0"/>
              </a:rPr>
              <a:t>= No lights or siren response.  Likely a Basic Life Support Ambulance call with no response from the fire department.</a:t>
            </a:r>
          </a:p>
          <a:p>
            <a:pPr marL="1061085" lvl="1" indent="-342900">
              <a:lnSpc>
                <a:spcPct val="115000"/>
              </a:lnSpc>
              <a:spcBef>
                <a:spcPts val="0"/>
              </a:spcBef>
            </a:pPr>
            <a:r>
              <a:rPr lang="en-US" sz="16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BRAVO RESPONSE</a:t>
            </a:r>
            <a:r>
              <a:rPr lang="en-US" sz="1600" dirty="0">
                <a:effectLst/>
                <a:latin typeface="Calibri" panose="020F0502020204030204" pitchFamily="34" charset="0"/>
                <a:ea typeface="Calibri" panose="020F0502020204030204" pitchFamily="34" charset="0"/>
                <a:cs typeface="Calibri" panose="020F0502020204030204" pitchFamily="34" charset="0"/>
              </a:rPr>
              <a:t>= Lights and siren response.  Likely a low acuity incident requiring an ambulance only response.  No response from the fire department.</a:t>
            </a:r>
          </a:p>
          <a:p>
            <a:pPr marL="1061085" lvl="1" indent="-342900">
              <a:lnSpc>
                <a:spcPct val="115000"/>
              </a:lnSpc>
              <a:spcBef>
                <a:spcPts val="0"/>
              </a:spcBef>
            </a:pPr>
            <a:r>
              <a:rPr lang="en-US" sz="16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CHARLIE RESPONSE </a:t>
            </a:r>
            <a:r>
              <a:rPr lang="en-US" sz="1600" dirty="0">
                <a:effectLst/>
                <a:latin typeface="Calibri" panose="020F0502020204030204" pitchFamily="34" charset="0"/>
                <a:ea typeface="Calibri" panose="020F0502020204030204" pitchFamily="34" charset="0"/>
                <a:cs typeface="Calibri" panose="020F0502020204030204" pitchFamily="34" charset="0"/>
              </a:rPr>
              <a:t>= Lights and siren response.  Incident may be life threatening in nature.  An ambulance and fire department should respond.  </a:t>
            </a:r>
          </a:p>
          <a:p>
            <a:pPr marL="1061085" lvl="1" indent="-342900">
              <a:lnSpc>
                <a:spcPct val="115000"/>
              </a:lnSpc>
              <a:spcBef>
                <a:spcPts val="0"/>
              </a:spcBef>
            </a:pPr>
            <a:r>
              <a:rPr lang="en-US" sz="16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DELTA RESPONSE </a:t>
            </a:r>
            <a:r>
              <a:rPr lang="en-US" sz="1600" dirty="0">
                <a:effectLst/>
                <a:latin typeface="Calibri" panose="020F0502020204030204" pitchFamily="34" charset="0"/>
                <a:ea typeface="Calibri" panose="020F0502020204030204" pitchFamily="34" charset="0"/>
                <a:cs typeface="Calibri" panose="020F0502020204030204" pitchFamily="34" charset="0"/>
              </a:rPr>
              <a:t>= Lights and siren response to a confirmed life-threatening incident.  An ambulance and fire department should respond.  </a:t>
            </a:r>
          </a:p>
          <a:p>
            <a:pPr marL="1061085" lvl="1" indent="-342900">
              <a:lnSpc>
                <a:spcPct val="115000"/>
              </a:lnSpc>
              <a:spcBef>
                <a:spcPts val="0"/>
              </a:spcBef>
            </a:pPr>
            <a:r>
              <a:rPr lang="en-US" sz="1600" b="1" dirty="0">
                <a:solidFill>
                  <a:srgbClr val="2F5496"/>
                </a:solidFill>
                <a:effectLst/>
                <a:latin typeface="Calibri" panose="020F0502020204030204" pitchFamily="34" charset="0"/>
                <a:ea typeface="Calibri" panose="020F0502020204030204" pitchFamily="34" charset="0"/>
                <a:cs typeface="Calibri" panose="020F0502020204030204" pitchFamily="34" charset="0"/>
              </a:rPr>
              <a:t>ECHO RESPONSE </a:t>
            </a:r>
            <a:r>
              <a:rPr lang="en-US" sz="1600" dirty="0">
                <a:effectLst/>
                <a:latin typeface="Calibri" panose="020F0502020204030204" pitchFamily="34" charset="0"/>
                <a:ea typeface="Calibri" panose="020F0502020204030204" pitchFamily="34" charset="0"/>
                <a:cs typeface="Calibri" panose="020F0502020204030204" pitchFamily="34" charset="0"/>
              </a:rPr>
              <a:t>= Lights and siren response to a confirmed full arrest or imminent death.  An ambulance and fire department should respond. </a:t>
            </a:r>
          </a:p>
          <a:p>
            <a:pPr marL="457200" lvl="1" indent="0">
              <a:buNone/>
            </a:pPr>
            <a:endParaRPr lang="en-US" sz="1800" dirty="0"/>
          </a:p>
        </p:txBody>
      </p:sp>
      <p:sp>
        <p:nvSpPr>
          <p:cNvPr id="5" name="Date Placeholder 4">
            <a:extLst>
              <a:ext uri="{FF2B5EF4-FFF2-40B4-BE49-F238E27FC236}">
                <a16:creationId xmlns:a16="http://schemas.microsoft.com/office/drawing/2014/main" id="{78DD43AA-0F6E-64F5-1CB3-5FE77B6A1B33}"/>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78F9FBE5-CF8E-F44A-E6E4-15C007EF46A8}"/>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5AE4BE28-1E71-0E9F-0383-E8761528E2A1}"/>
              </a:ext>
            </a:extLst>
          </p:cNvPr>
          <p:cNvSpPr>
            <a:spLocks noGrp="1"/>
          </p:cNvSpPr>
          <p:nvPr>
            <p:ph type="sldNum" sz="quarter" idx="12"/>
          </p:nvPr>
        </p:nvSpPr>
        <p:spPr/>
        <p:txBody>
          <a:bodyPr/>
          <a:lstStyle/>
          <a:p>
            <a:fld id="{B12FBFFE-A26A-4416-9B30-DAA69B61D76C}" type="slidenum">
              <a:rPr lang="en-US" smtClean="0"/>
              <a:t>18</a:t>
            </a:fld>
            <a:endParaRPr lang="en-US"/>
          </a:p>
        </p:txBody>
      </p:sp>
      <p:sp>
        <p:nvSpPr>
          <p:cNvPr id="4" name="TextBox 3">
            <a:extLst>
              <a:ext uri="{FF2B5EF4-FFF2-40B4-BE49-F238E27FC236}">
                <a16:creationId xmlns:a16="http://schemas.microsoft.com/office/drawing/2014/main" id="{CC7D6CA4-F1BB-9559-67A8-310933891EFE}"/>
              </a:ext>
            </a:extLst>
          </p:cNvPr>
          <p:cNvSpPr txBox="1"/>
          <p:nvPr/>
        </p:nvSpPr>
        <p:spPr>
          <a:xfrm>
            <a:off x="1488180" y="6094740"/>
            <a:ext cx="1885453"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85 - 86 of report)</a:t>
            </a:r>
            <a:endParaRPr lang="en-US" sz="1100" dirty="0"/>
          </a:p>
        </p:txBody>
      </p:sp>
    </p:spTree>
    <p:extLst>
      <p:ext uri="{BB962C8B-B14F-4D97-AF65-F5344CB8AC3E}">
        <p14:creationId xmlns:p14="http://schemas.microsoft.com/office/powerpoint/2010/main" val="4260375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DF74C-3E84-AF0B-46ED-B74B983BAF49}"/>
              </a:ext>
            </a:extLst>
          </p:cNvPr>
          <p:cNvSpPr>
            <a:spLocks noGrp="1"/>
          </p:cNvSpPr>
          <p:nvPr>
            <p:ph type="title"/>
          </p:nvPr>
        </p:nvSpPr>
        <p:spPr/>
        <p:txBody>
          <a:bodyPr/>
          <a:lstStyle/>
          <a:p>
            <a:r>
              <a:rPr lang="en-US" dirty="0"/>
              <a:t>Current Silvis </a:t>
            </a:r>
            <a:br>
              <a:rPr lang="en-US" dirty="0"/>
            </a:br>
            <a:r>
              <a:rPr lang="en-US" dirty="0"/>
              <a:t>EMS Dispatch System</a:t>
            </a:r>
          </a:p>
        </p:txBody>
      </p:sp>
      <p:sp>
        <p:nvSpPr>
          <p:cNvPr id="5" name="Footer Placeholder 4">
            <a:extLst>
              <a:ext uri="{FF2B5EF4-FFF2-40B4-BE49-F238E27FC236}">
                <a16:creationId xmlns:a16="http://schemas.microsoft.com/office/drawing/2014/main" id="{6211DE81-0077-BED6-FC11-5CC8C2C8E356}"/>
              </a:ext>
            </a:extLst>
          </p:cNvPr>
          <p:cNvSpPr>
            <a:spLocks noGrp="1"/>
          </p:cNvSpPr>
          <p:nvPr>
            <p:ph type="ftr" sz="quarter" idx="11"/>
          </p:nvPr>
        </p:nvSpPr>
        <p:spPr/>
        <p:txBody>
          <a:bodyPr/>
          <a:lstStyle/>
          <a:p>
            <a:r>
              <a:rPr lang="en-US"/>
              <a:t>Craig A. Haigh                                                                                                                             Senior Consultant</a:t>
            </a:r>
          </a:p>
        </p:txBody>
      </p:sp>
      <p:sp>
        <p:nvSpPr>
          <p:cNvPr id="6" name="Slide Number Placeholder 5">
            <a:extLst>
              <a:ext uri="{FF2B5EF4-FFF2-40B4-BE49-F238E27FC236}">
                <a16:creationId xmlns:a16="http://schemas.microsoft.com/office/drawing/2014/main" id="{85F9DFA9-8909-5448-DA66-D9C9CAB1D646}"/>
              </a:ext>
            </a:extLst>
          </p:cNvPr>
          <p:cNvSpPr>
            <a:spLocks noGrp="1"/>
          </p:cNvSpPr>
          <p:nvPr>
            <p:ph type="sldNum" sz="quarter" idx="12"/>
          </p:nvPr>
        </p:nvSpPr>
        <p:spPr/>
        <p:txBody>
          <a:bodyPr/>
          <a:lstStyle/>
          <a:p>
            <a:fld id="{B12FBFFE-A26A-4416-9B30-DAA69B61D76C}" type="slidenum">
              <a:rPr lang="en-US" smtClean="0"/>
              <a:t>19</a:t>
            </a:fld>
            <a:endParaRPr lang="en-US"/>
          </a:p>
        </p:txBody>
      </p:sp>
      <p:grpSp>
        <p:nvGrpSpPr>
          <p:cNvPr id="52" name="Group 51">
            <a:extLst>
              <a:ext uri="{FF2B5EF4-FFF2-40B4-BE49-F238E27FC236}">
                <a16:creationId xmlns:a16="http://schemas.microsoft.com/office/drawing/2014/main" id="{2C4ABD66-DB54-6C27-3558-28FBAC17DE73}"/>
              </a:ext>
            </a:extLst>
          </p:cNvPr>
          <p:cNvGrpSpPr/>
          <p:nvPr/>
        </p:nvGrpSpPr>
        <p:grpSpPr>
          <a:xfrm>
            <a:off x="878674" y="1540580"/>
            <a:ext cx="10325793" cy="4642756"/>
            <a:chOff x="838200" y="1839839"/>
            <a:chExt cx="10325793" cy="4642756"/>
          </a:xfrm>
        </p:grpSpPr>
        <p:pic>
          <p:nvPicPr>
            <p:cNvPr id="7" name="Picture 6">
              <a:extLst>
                <a:ext uri="{FF2B5EF4-FFF2-40B4-BE49-F238E27FC236}">
                  <a16:creationId xmlns:a16="http://schemas.microsoft.com/office/drawing/2014/main" id="{D1BD4B70-BDBB-0702-16EE-16F04170E785}"/>
                </a:ext>
              </a:extLst>
            </p:cNvPr>
            <p:cNvPicPr>
              <a:picLocks noChangeAspect="1"/>
            </p:cNvPicPr>
            <p:nvPr/>
          </p:nvPicPr>
          <p:blipFill>
            <a:blip r:embed="rId2"/>
            <a:stretch>
              <a:fillRect/>
            </a:stretch>
          </p:blipFill>
          <p:spPr>
            <a:xfrm>
              <a:off x="838200" y="1839839"/>
              <a:ext cx="1585044" cy="1589161"/>
            </a:xfrm>
            <a:prstGeom prst="rect">
              <a:avLst/>
            </a:prstGeom>
          </p:spPr>
        </p:pic>
        <p:sp>
          <p:nvSpPr>
            <p:cNvPr id="8" name="TextBox 7">
              <a:extLst>
                <a:ext uri="{FF2B5EF4-FFF2-40B4-BE49-F238E27FC236}">
                  <a16:creationId xmlns:a16="http://schemas.microsoft.com/office/drawing/2014/main" id="{C773A879-ABAF-B49B-0F2B-994F3DDEC87F}"/>
                </a:ext>
              </a:extLst>
            </p:cNvPr>
            <p:cNvSpPr txBox="1"/>
            <p:nvPr/>
          </p:nvSpPr>
          <p:spPr>
            <a:xfrm>
              <a:off x="838200" y="3100189"/>
              <a:ext cx="1585044" cy="923330"/>
            </a:xfrm>
            <a:prstGeom prst="rect">
              <a:avLst/>
            </a:prstGeom>
            <a:noFill/>
            <a:ln>
              <a:solidFill>
                <a:schemeClr val="tx1"/>
              </a:solidFill>
            </a:ln>
          </p:spPr>
          <p:txBody>
            <a:bodyPr wrap="square" rtlCol="0">
              <a:spAutoFit/>
            </a:bodyPr>
            <a:lstStyle/>
            <a:p>
              <a:pPr algn="ctr"/>
              <a:r>
                <a:rPr lang="en-US" dirty="0"/>
                <a:t>9-1-1 call is answered by QCOMM911</a:t>
              </a:r>
            </a:p>
          </p:txBody>
        </p:sp>
        <p:sp>
          <p:nvSpPr>
            <p:cNvPr id="9" name="TextBox 8">
              <a:extLst>
                <a:ext uri="{FF2B5EF4-FFF2-40B4-BE49-F238E27FC236}">
                  <a16:creationId xmlns:a16="http://schemas.microsoft.com/office/drawing/2014/main" id="{E5597A15-FB28-57B0-231C-98356389FB4F}"/>
                </a:ext>
              </a:extLst>
            </p:cNvPr>
            <p:cNvSpPr txBox="1"/>
            <p:nvPr/>
          </p:nvSpPr>
          <p:spPr>
            <a:xfrm>
              <a:off x="2908069" y="3100189"/>
              <a:ext cx="1472738" cy="923330"/>
            </a:xfrm>
            <a:prstGeom prst="rect">
              <a:avLst/>
            </a:prstGeom>
            <a:noFill/>
            <a:ln>
              <a:solidFill>
                <a:schemeClr val="tx1"/>
              </a:solidFill>
            </a:ln>
          </p:spPr>
          <p:txBody>
            <a:bodyPr wrap="square" rtlCol="0">
              <a:spAutoFit/>
            </a:bodyPr>
            <a:lstStyle/>
            <a:p>
              <a:pPr algn="ctr"/>
              <a:r>
                <a:rPr lang="en-US" dirty="0"/>
                <a:t>QCOMM911 Determines Nature - EMS</a:t>
              </a:r>
            </a:p>
          </p:txBody>
        </p:sp>
        <p:sp>
          <p:nvSpPr>
            <p:cNvPr id="10" name="TextBox 9">
              <a:extLst>
                <a:ext uri="{FF2B5EF4-FFF2-40B4-BE49-F238E27FC236}">
                  <a16:creationId xmlns:a16="http://schemas.microsoft.com/office/drawing/2014/main" id="{18E3120C-611B-59F0-E6D3-09B3893304E1}"/>
                </a:ext>
              </a:extLst>
            </p:cNvPr>
            <p:cNvSpPr txBox="1"/>
            <p:nvPr/>
          </p:nvSpPr>
          <p:spPr>
            <a:xfrm>
              <a:off x="4865632" y="3100189"/>
              <a:ext cx="1472738" cy="1200329"/>
            </a:xfrm>
            <a:prstGeom prst="rect">
              <a:avLst/>
            </a:prstGeom>
            <a:noFill/>
            <a:ln>
              <a:solidFill>
                <a:schemeClr val="tx1"/>
              </a:solidFill>
            </a:ln>
          </p:spPr>
          <p:txBody>
            <a:bodyPr wrap="square" rtlCol="0">
              <a:spAutoFit/>
            </a:bodyPr>
            <a:lstStyle/>
            <a:p>
              <a:pPr algn="ctr"/>
              <a:r>
                <a:rPr lang="en-US" dirty="0"/>
                <a:t>QCOMM911 Begins providing EMD</a:t>
              </a:r>
            </a:p>
          </p:txBody>
        </p:sp>
        <p:sp>
          <p:nvSpPr>
            <p:cNvPr id="11" name="TextBox 10">
              <a:extLst>
                <a:ext uri="{FF2B5EF4-FFF2-40B4-BE49-F238E27FC236}">
                  <a16:creationId xmlns:a16="http://schemas.microsoft.com/office/drawing/2014/main" id="{84A95173-D07E-6AE1-66C8-81342EDA79F5}"/>
                </a:ext>
              </a:extLst>
            </p:cNvPr>
            <p:cNvSpPr txBox="1"/>
            <p:nvPr/>
          </p:nvSpPr>
          <p:spPr>
            <a:xfrm>
              <a:off x="6825173" y="3100189"/>
              <a:ext cx="1614223" cy="1477328"/>
            </a:xfrm>
            <a:prstGeom prst="rect">
              <a:avLst/>
            </a:prstGeom>
            <a:noFill/>
            <a:ln>
              <a:solidFill>
                <a:schemeClr val="tx1"/>
              </a:solidFill>
            </a:ln>
          </p:spPr>
          <p:txBody>
            <a:bodyPr wrap="square" rtlCol="0">
              <a:spAutoFit/>
            </a:bodyPr>
            <a:lstStyle/>
            <a:p>
              <a:pPr algn="ctr"/>
              <a:r>
                <a:rPr lang="en-US" dirty="0"/>
                <a:t>QCOMM911 Simultaneously calls SECC to request an ambulance</a:t>
              </a:r>
            </a:p>
          </p:txBody>
        </p:sp>
        <p:pic>
          <p:nvPicPr>
            <p:cNvPr id="12" name="Picture 11">
              <a:extLst>
                <a:ext uri="{FF2B5EF4-FFF2-40B4-BE49-F238E27FC236}">
                  <a16:creationId xmlns:a16="http://schemas.microsoft.com/office/drawing/2014/main" id="{86F655D1-7095-B49A-29F1-3B3D1C2015AE}"/>
                </a:ext>
              </a:extLst>
            </p:cNvPr>
            <p:cNvPicPr>
              <a:picLocks noChangeAspect="1"/>
            </p:cNvPicPr>
            <p:nvPr/>
          </p:nvPicPr>
          <p:blipFill>
            <a:blip r:embed="rId3"/>
            <a:stretch>
              <a:fillRect/>
            </a:stretch>
          </p:blipFill>
          <p:spPr>
            <a:xfrm>
              <a:off x="7168640" y="2101483"/>
              <a:ext cx="923330" cy="923330"/>
            </a:xfrm>
            <a:prstGeom prst="rect">
              <a:avLst/>
            </a:prstGeom>
          </p:spPr>
        </p:pic>
        <p:sp>
          <p:nvSpPr>
            <p:cNvPr id="13" name="TextBox 12">
              <a:extLst>
                <a:ext uri="{FF2B5EF4-FFF2-40B4-BE49-F238E27FC236}">
                  <a16:creationId xmlns:a16="http://schemas.microsoft.com/office/drawing/2014/main" id="{B5CE532B-0CB6-406B-CE20-F56CE41FA133}"/>
                </a:ext>
              </a:extLst>
            </p:cNvPr>
            <p:cNvSpPr txBox="1"/>
            <p:nvPr/>
          </p:nvSpPr>
          <p:spPr>
            <a:xfrm>
              <a:off x="8922240" y="3100189"/>
              <a:ext cx="1614223" cy="1477328"/>
            </a:xfrm>
            <a:prstGeom prst="rect">
              <a:avLst/>
            </a:prstGeom>
            <a:noFill/>
            <a:ln>
              <a:solidFill>
                <a:schemeClr val="tx1"/>
              </a:solidFill>
            </a:ln>
          </p:spPr>
          <p:txBody>
            <a:bodyPr wrap="square" rtlCol="0">
              <a:spAutoFit/>
            </a:bodyPr>
            <a:lstStyle/>
            <a:p>
              <a:pPr algn="ctr"/>
              <a:r>
                <a:rPr lang="en-US" dirty="0"/>
                <a:t>SECC </a:t>
              </a:r>
            </a:p>
            <a:p>
              <a:pPr algn="ctr"/>
              <a:r>
                <a:rPr lang="en-US" dirty="0"/>
                <a:t>Dispatches an available Genesis Ambulance </a:t>
              </a:r>
            </a:p>
          </p:txBody>
        </p:sp>
        <p:sp>
          <p:nvSpPr>
            <p:cNvPr id="14" name="TextBox 13">
              <a:extLst>
                <a:ext uri="{FF2B5EF4-FFF2-40B4-BE49-F238E27FC236}">
                  <a16:creationId xmlns:a16="http://schemas.microsoft.com/office/drawing/2014/main" id="{2484B9CD-A44E-2F92-4559-7683E265B7AB}"/>
                </a:ext>
              </a:extLst>
            </p:cNvPr>
            <p:cNvSpPr txBox="1"/>
            <p:nvPr/>
          </p:nvSpPr>
          <p:spPr>
            <a:xfrm>
              <a:off x="6823194" y="4728270"/>
              <a:ext cx="3739423" cy="1477328"/>
            </a:xfrm>
            <a:prstGeom prst="rect">
              <a:avLst/>
            </a:prstGeom>
            <a:noFill/>
            <a:ln>
              <a:solidFill>
                <a:schemeClr val="tx1"/>
              </a:solidFill>
            </a:ln>
          </p:spPr>
          <p:txBody>
            <a:bodyPr wrap="square" rtlCol="0">
              <a:spAutoFit/>
            </a:bodyPr>
            <a:lstStyle/>
            <a:p>
              <a:pPr algn="ctr"/>
              <a:r>
                <a:rPr lang="en-US" dirty="0"/>
                <a:t>SECC </a:t>
              </a:r>
            </a:p>
            <a:p>
              <a:pPr algn="ctr"/>
              <a:r>
                <a:rPr lang="en-US" dirty="0"/>
                <a:t>If no Genesis Ambulance is available – SECC calls QCOMM911 requesting a mutual aid ambulance for Genesis based on Zone 2 Box Card</a:t>
              </a:r>
            </a:p>
          </p:txBody>
        </p:sp>
        <p:sp>
          <p:nvSpPr>
            <p:cNvPr id="15" name="TextBox 14">
              <a:extLst>
                <a:ext uri="{FF2B5EF4-FFF2-40B4-BE49-F238E27FC236}">
                  <a16:creationId xmlns:a16="http://schemas.microsoft.com/office/drawing/2014/main" id="{6950CD49-F7CF-7F95-CA42-ABAF52BF71BB}"/>
                </a:ext>
              </a:extLst>
            </p:cNvPr>
            <p:cNvSpPr txBox="1"/>
            <p:nvPr/>
          </p:nvSpPr>
          <p:spPr>
            <a:xfrm>
              <a:off x="3877632" y="4728269"/>
              <a:ext cx="2460738" cy="1200329"/>
            </a:xfrm>
            <a:prstGeom prst="rect">
              <a:avLst/>
            </a:prstGeom>
            <a:noFill/>
            <a:ln>
              <a:solidFill>
                <a:schemeClr val="tx1"/>
              </a:solidFill>
            </a:ln>
          </p:spPr>
          <p:txBody>
            <a:bodyPr wrap="square" rtlCol="0">
              <a:spAutoFit/>
            </a:bodyPr>
            <a:lstStyle/>
            <a:p>
              <a:pPr algn="ctr"/>
              <a:r>
                <a:rPr lang="en-US" dirty="0"/>
                <a:t>QCOMM911  </a:t>
              </a:r>
            </a:p>
            <a:p>
              <a:pPr algn="ctr"/>
              <a:r>
                <a:rPr lang="en-US" dirty="0"/>
                <a:t>Dispatches the requested mutual aid ambulance if available</a:t>
              </a:r>
            </a:p>
          </p:txBody>
        </p:sp>
        <p:sp>
          <p:nvSpPr>
            <p:cNvPr id="16" name="TextBox 15">
              <a:extLst>
                <a:ext uri="{FF2B5EF4-FFF2-40B4-BE49-F238E27FC236}">
                  <a16:creationId xmlns:a16="http://schemas.microsoft.com/office/drawing/2014/main" id="{D7123383-472A-68FA-0819-9105ABDAC468}"/>
                </a:ext>
              </a:extLst>
            </p:cNvPr>
            <p:cNvSpPr txBox="1"/>
            <p:nvPr/>
          </p:nvSpPr>
          <p:spPr>
            <a:xfrm>
              <a:off x="958223" y="4728269"/>
              <a:ext cx="2460738" cy="1754326"/>
            </a:xfrm>
            <a:prstGeom prst="rect">
              <a:avLst/>
            </a:prstGeom>
            <a:noFill/>
            <a:ln>
              <a:solidFill>
                <a:schemeClr val="tx1"/>
              </a:solidFill>
            </a:ln>
          </p:spPr>
          <p:txBody>
            <a:bodyPr wrap="square" rtlCol="0">
              <a:spAutoFit/>
            </a:bodyPr>
            <a:lstStyle/>
            <a:p>
              <a:pPr algn="ctr"/>
              <a:r>
                <a:rPr lang="en-US" dirty="0"/>
                <a:t>If requested ambulance is not available, QCOMM911 and SECC work together to determine who is able to respond.  </a:t>
              </a:r>
            </a:p>
          </p:txBody>
        </p:sp>
        <p:cxnSp>
          <p:nvCxnSpPr>
            <p:cNvPr id="18" name="Straight Arrow Connector 17">
              <a:extLst>
                <a:ext uri="{FF2B5EF4-FFF2-40B4-BE49-F238E27FC236}">
                  <a16:creationId xmlns:a16="http://schemas.microsoft.com/office/drawing/2014/main" id="{B0070930-C198-1E01-F95E-43F3C874A9C2}"/>
                </a:ext>
              </a:extLst>
            </p:cNvPr>
            <p:cNvCxnSpPr>
              <a:stCxn id="8" idx="3"/>
              <a:endCxn id="9" idx="1"/>
            </p:cNvCxnSpPr>
            <p:nvPr/>
          </p:nvCxnSpPr>
          <p:spPr>
            <a:xfrm>
              <a:off x="2423244" y="3561854"/>
              <a:ext cx="484825"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A6F38C3-7E12-4ABC-DED5-4C097B0B1CDC}"/>
                </a:ext>
              </a:extLst>
            </p:cNvPr>
            <p:cNvCxnSpPr>
              <a:stCxn id="9" idx="3"/>
            </p:cNvCxnSpPr>
            <p:nvPr/>
          </p:nvCxnSpPr>
          <p:spPr>
            <a:xfrm>
              <a:off x="4380807" y="3561854"/>
              <a:ext cx="484825"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2C11492-2F1F-EDA2-47A3-C11300066059}"/>
                </a:ext>
              </a:extLst>
            </p:cNvPr>
            <p:cNvCxnSpPr/>
            <p:nvPr/>
          </p:nvCxnSpPr>
          <p:spPr>
            <a:xfrm>
              <a:off x="8437417" y="3561854"/>
              <a:ext cx="484823"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905C3EA2-2B32-5E88-C2E2-1B10480BD18B}"/>
                </a:ext>
              </a:extLst>
            </p:cNvPr>
            <p:cNvCxnSpPr>
              <a:endCxn id="15" idx="3"/>
            </p:cNvCxnSpPr>
            <p:nvPr/>
          </p:nvCxnSpPr>
          <p:spPr>
            <a:xfrm flipH="1">
              <a:off x="6338370" y="5328433"/>
              <a:ext cx="484824" cy="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DE8DD35-AED7-7B0E-672C-27A901D15054}"/>
                </a:ext>
              </a:extLst>
            </p:cNvPr>
            <p:cNvCxnSpPr>
              <a:cxnSpLocks/>
            </p:cNvCxnSpPr>
            <p:nvPr/>
          </p:nvCxnSpPr>
          <p:spPr>
            <a:xfrm flipH="1" flipV="1">
              <a:off x="3418961" y="5328433"/>
              <a:ext cx="484824" cy="1"/>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55BB033-A8EA-A3D8-9E04-645EF29E4B2E}"/>
                </a:ext>
              </a:extLst>
            </p:cNvPr>
            <p:cNvCxnSpPr/>
            <p:nvPr/>
          </p:nvCxnSpPr>
          <p:spPr>
            <a:xfrm>
              <a:off x="10562617" y="3561853"/>
              <a:ext cx="60137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DB1A4A1-B1E4-CEB7-AE13-0A3742611A6A}"/>
                </a:ext>
              </a:extLst>
            </p:cNvPr>
            <p:cNvCxnSpPr>
              <a:cxnSpLocks/>
            </p:cNvCxnSpPr>
            <p:nvPr/>
          </p:nvCxnSpPr>
          <p:spPr>
            <a:xfrm flipH="1">
              <a:off x="11156896" y="3562012"/>
              <a:ext cx="7097" cy="176658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38DD6E0-6A32-E885-752C-B74FD78C4BE2}"/>
                </a:ext>
              </a:extLst>
            </p:cNvPr>
            <p:cNvCxnSpPr/>
            <p:nvPr/>
          </p:nvCxnSpPr>
          <p:spPr>
            <a:xfrm flipH="1">
              <a:off x="10562617" y="5328433"/>
              <a:ext cx="601376"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3118C2F9-2D39-F16F-60B7-118E7E0F40A8}"/>
              </a:ext>
            </a:extLst>
          </p:cNvPr>
          <p:cNvSpPr txBox="1"/>
          <p:nvPr/>
        </p:nvSpPr>
        <p:spPr>
          <a:xfrm>
            <a:off x="1250272" y="6277302"/>
            <a:ext cx="1813317"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71 - 72 of report)</a:t>
            </a:r>
            <a:endParaRPr lang="en-US" sz="1100" dirty="0"/>
          </a:p>
        </p:txBody>
      </p:sp>
      <p:cxnSp>
        <p:nvCxnSpPr>
          <p:cNvPr id="23" name="Straight Connector 22">
            <a:extLst>
              <a:ext uri="{FF2B5EF4-FFF2-40B4-BE49-F238E27FC236}">
                <a16:creationId xmlns:a16="http://schemas.microsoft.com/office/drawing/2014/main" id="{789A95CF-D75B-88D2-B31A-D712307EF168}"/>
              </a:ext>
            </a:extLst>
          </p:cNvPr>
          <p:cNvCxnSpPr/>
          <p:nvPr/>
        </p:nvCxnSpPr>
        <p:spPr>
          <a:xfrm>
            <a:off x="11006051" y="4278258"/>
            <a:ext cx="35744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6CDBE6-E58D-3680-C453-AEDF54F13C67}"/>
              </a:ext>
            </a:extLst>
          </p:cNvPr>
          <p:cNvCxnSpPr/>
          <p:nvPr/>
        </p:nvCxnSpPr>
        <p:spPr>
          <a:xfrm>
            <a:off x="6621256" y="3129741"/>
            <a:ext cx="0" cy="271353"/>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4B8E24-F91B-DFE0-83DC-B9CCBC3B6F00}"/>
              </a:ext>
            </a:extLst>
          </p:cNvPr>
          <p:cNvCxnSpPr/>
          <p:nvPr/>
        </p:nvCxnSpPr>
        <p:spPr>
          <a:xfrm>
            <a:off x="6378844" y="3269371"/>
            <a:ext cx="484825" cy="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489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8B71D-647C-49D3-B1B3-D29FF73D1820}"/>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0B1CA64D-1D63-4C29-9179-71060162FDAB}"/>
              </a:ext>
            </a:extLst>
          </p:cNvPr>
          <p:cNvSpPr>
            <a:spLocks noGrp="1"/>
          </p:cNvSpPr>
          <p:nvPr>
            <p:ph sz="half" idx="1"/>
          </p:nvPr>
        </p:nvSpPr>
        <p:spPr>
          <a:xfrm>
            <a:off x="838200" y="2855745"/>
            <a:ext cx="5181600" cy="3321217"/>
          </a:xfrm>
        </p:spPr>
        <p:txBody>
          <a:bodyPr>
            <a:normAutofit fontScale="92500" lnSpcReduction="10000"/>
          </a:bodyPr>
          <a:lstStyle/>
          <a:p>
            <a:pPr>
              <a:lnSpc>
                <a:spcPct val="115000"/>
              </a:lnSpc>
              <a:spcBef>
                <a:spcPts val="0"/>
              </a:spcBef>
            </a:pPr>
            <a:r>
              <a:rPr lang="en-US" sz="2000" b="1" dirty="0">
                <a:effectLst/>
                <a:latin typeface="Calibri" panose="020F0502020204030204" pitchFamily="34" charset="0"/>
                <a:ea typeface="Calibri" panose="020F0502020204030204" pitchFamily="34" charset="0"/>
                <a:cs typeface="Times New Roman" panose="02020603050405020304" pitchFamily="18" charset="0"/>
              </a:rPr>
              <a:t>Operations</a:t>
            </a:r>
          </a:p>
          <a:p>
            <a:pPr lvl="1">
              <a:lnSpc>
                <a:spcPct val="115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Review of call volume and call types </a:t>
            </a:r>
          </a:p>
          <a:p>
            <a:pPr lvl="1">
              <a:lnSpc>
                <a:spcPct val="115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of automatic aid and mutual aid</a:t>
            </a:r>
          </a:p>
          <a:p>
            <a:pPr lvl="1">
              <a:lnSpc>
                <a:spcPct val="115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of operating procedures and protocols</a:t>
            </a:r>
          </a:p>
          <a:p>
            <a:pPr lvl="1">
              <a:lnSpc>
                <a:spcPct val="115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of records management/documentation/data analysis</a:t>
            </a:r>
          </a:p>
          <a:p>
            <a:pPr lvl="1">
              <a:lnSpc>
                <a:spcPct val="115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of training</a:t>
            </a:r>
          </a:p>
          <a:p>
            <a:pPr lvl="1">
              <a:lnSpc>
                <a:spcPct val="115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of facilities, apparatus and equipment</a:t>
            </a:r>
          </a:p>
          <a:p>
            <a:pPr lvl="1">
              <a:lnSpc>
                <a:spcPct val="115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of fire prevention and public safety education</a:t>
            </a:r>
          </a:p>
          <a:p>
            <a:pPr lvl="1">
              <a:lnSpc>
                <a:spcPct val="115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Review of compliance with OSHA respiratory protection standards and fire brigade standards</a:t>
            </a:r>
          </a:p>
          <a:p>
            <a:pPr lvl="1">
              <a:lnSpc>
                <a:spcPct val="115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Review of the most recent ISO rating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0E109B6F-DCA0-E578-97A2-7AE150BFD37A}"/>
              </a:ext>
            </a:extLst>
          </p:cNvPr>
          <p:cNvSpPr>
            <a:spLocks noGrp="1"/>
          </p:cNvSpPr>
          <p:nvPr>
            <p:ph sz="half" idx="2"/>
          </p:nvPr>
        </p:nvSpPr>
        <p:spPr>
          <a:xfrm>
            <a:off x="6172200" y="2855747"/>
            <a:ext cx="5181600" cy="3321216"/>
          </a:xfrm>
        </p:spPr>
        <p:txBody>
          <a:bodyPr>
            <a:normAutofit fontScale="92500" lnSpcReduction="10000"/>
          </a:bodyPr>
          <a:lstStyle/>
          <a:p>
            <a:pPr>
              <a:lnSpc>
                <a:spcPct val="115000"/>
              </a:lnSpc>
              <a:spcBef>
                <a:spcPts val="0"/>
              </a:spcBef>
            </a:pPr>
            <a:r>
              <a:rPr lang="en-US" sz="2000" b="1" dirty="0">
                <a:effectLst/>
                <a:latin typeface="Calibri" panose="020F0502020204030204" pitchFamily="34" charset="0"/>
                <a:ea typeface="Calibri" panose="020F0502020204030204" pitchFamily="34" charset="0"/>
                <a:cs typeface="Times New Roman" panose="02020603050405020304" pitchFamily="18" charset="0"/>
              </a:rPr>
              <a:t>Human Resources</a:t>
            </a:r>
          </a:p>
          <a:p>
            <a:pPr lvl="1">
              <a:lnSpc>
                <a:spcPct val="115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of staffing and deployment models</a:t>
            </a:r>
          </a:p>
          <a:p>
            <a:pPr lvl="1">
              <a:lnSpc>
                <a:spcPct val="115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Review of personnel management policies</a:t>
            </a:r>
          </a:p>
          <a:p>
            <a:pPr lvl="1">
              <a:lnSpc>
                <a:spcPct val="115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Review of the employee handbook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Review of compliance with employment laws and best practices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Review of employee recruitment practices</a:t>
            </a:r>
          </a:p>
          <a:p>
            <a:pPr lvl="1">
              <a:lnSpc>
                <a:spcPct val="115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Review of the hiring and on-boarding process</a:t>
            </a:r>
          </a:p>
          <a:p>
            <a:pPr lvl="1">
              <a:lnSpc>
                <a:spcPct val="115000"/>
              </a:lnSpc>
              <a:spcBef>
                <a:spcPts val="0"/>
              </a:spcBef>
            </a:pPr>
            <a:r>
              <a:rPr lang="en-US" sz="1600" dirty="0">
                <a:latin typeface="Calibri" panose="020F0502020204030204" pitchFamily="34" charset="0"/>
                <a:ea typeface="Calibri" panose="020F0502020204030204" pitchFamily="34" charset="0"/>
                <a:cs typeface="Times New Roman" panose="02020603050405020304" pitchFamily="18" charset="0"/>
              </a:rPr>
              <a:t>Review of employee r</a:t>
            </a:r>
            <a:r>
              <a:rPr lang="en-US" sz="1600" dirty="0">
                <a:effectLst/>
                <a:latin typeface="Calibri" panose="020F0502020204030204" pitchFamily="34" charset="0"/>
                <a:ea typeface="Calibri" panose="020F0502020204030204" pitchFamily="34" charset="0"/>
                <a:cs typeface="Times New Roman" panose="02020603050405020304" pitchFamily="18" charset="0"/>
              </a:rPr>
              <a:t>etention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pPr>
            <a:r>
              <a:rPr lang="en-US" sz="1600" dirty="0">
                <a:effectLst/>
                <a:latin typeface="Calibri" panose="020F0502020204030204" pitchFamily="34" charset="0"/>
                <a:ea typeface="Calibri" panose="020F0502020204030204" pitchFamily="34" charset="0"/>
                <a:cs typeface="Times New Roman" panose="02020603050405020304" pitchFamily="18" charset="0"/>
              </a:rPr>
              <a:t>Conduct an employee </a:t>
            </a:r>
            <a:r>
              <a:rPr lang="en-US" sz="1600" dirty="0">
                <a:latin typeface="Calibri" panose="020F0502020204030204" pitchFamily="34" charset="0"/>
                <a:ea typeface="Calibri" panose="020F0502020204030204" pitchFamily="34" charset="0"/>
                <a:cs typeface="Times New Roman" panose="02020603050405020304" pitchFamily="18" charset="0"/>
              </a:rPr>
              <a:t>opinion/satisfaction </a:t>
            </a:r>
            <a:r>
              <a:rPr lang="en-US" sz="1600" dirty="0">
                <a:effectLst/>
                <a:latin typeface="Calibri" panose="020F0502020204030204" pitchFamily="34" charset="0"/>
                <a:ea typeface="Calibri" panose="020F0502020204030204" pitchFamily="34" charset="0"/>
                <a:cs typeface="Times New Roman" panose="02020603050405020304" pitchFamily="18" charset="0"/>
              </a:rPr>
              <a:t>survey</a:t>
            </a:r>
          </a:p>
          <a:p>
            <a:pPr>
              <a:lnSpc>
                <a:spcPct val="115000"/>
              </a:lnSpc>
              <a:spcBef>
                <a:spcPts val="0"/>
              </a:spcBef>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Emerging Issues / Issues Needing Special Analysis</a:t>
            </a:r>
          </a:p>
          <a:p>
            <a:endParaRPr lang="en-US" dirty="0"/>
          </a:p>
        </p:txBody>
      </p:sp>
      <p:sp>
        <p:nvSpPr>
          <p:cNvPr id="4" name="Date Placeholder 3">
            <a:extLst>
              <a:ext uri="{FF2B5EF4-FFF2-40B4-BE49-F238E27FC236}">
                <a16:creationId xmlns:a16="http://schemas.microsoft.com/office/drawing/2014/main" id="{9B181E91-3D29-4E6E-B7B6-51BCC5C97C85}"/>
              </a:ext>
            </a:extLst>
          </p:cNvPr>
          <p:cNvSpPr>
            <a:spLocks noGrp="1"/>
          </p:cNvSpPr>
          <p:nvPr>
            <p:ph type="dt" sz="half" idx="10"/>
          </p:nvPr>
        </p:nvSpPr>
        <p:spPr/>
        <p:txBody>
          <a:bodyPr/>
          <a:lstStyle/>
          <a:p>
            <a:r>
              <a:rPr lang="en-US"/>
              <a:t>3/7/2024</a:t>
            </a:r>
          </a:p>
        </p:txBody>
      </p:sp>
      <p:sp>
        <p:nvSpPr>
          <p:cNvPr id="5" name="Footer Placeholder 4">
            <a:extLst>
              <a:ext uri="{FF2B5EF4-FFF2-40B4-BE49-F238E27FC236}">
                <a16:creationId xmlns:a16="http://schemas.microsoft.com/office/drawing/2014/main" id="{FFAC485E-60F6-47E7-9EAC-878B929559D6}"/>
              </a:ext>
            </a:extLst>
          </p:cNvPr>
          <p:cNvSpPr>
            <a:spLocks noGrp="1"/>
          </p:cNvSpPr>
          <p:nvPr>
            <p:ph type="ftr" sz="quarter" idx="11"/>
          </p:nvPr>
        </p:nvSpPr>
        <p:spPr/>
        <p:txBody>
          <a:bodyPr/>
          <a:lstStyle/>
          <a:p>
            <a:r>
              <a:rPr lang="en-US"/>
              <a:t>Craig A. Haigh                                                                                                                             Senior Consultant</a:t>
            </a:r>
          </a:p>
        </p:txBody>
      </p:sp>
      <p:sp>
        <p:nvSpPr>
          <p:cNvPr id="6" name="Slide Number Placeholder 5">
            <a:extLst>
              <a:ext uri="{FF2B5EF4-FFF2-40B4-BE49-F238E27FC236}">
                <a16:creationId xmlns:a16="http://schemas.microsoft.com/office/drawing/2014/main" id="{2C53AADC-D101-4E97-AE0D-158E36FE96DB}"/>
              </a:ext>
            </a:extLst>
          </p:cNvPr>
          <p:cNvSpPr>
            <a:spLocks noGrp="1"/>
          </p:cNvSpPr>
          <p:nvPr>
            <p:ph type="sldNum" sz="quarter" idx="12"/>
          </p:nvPr>
        </p:nvSpPr>
        <p:spPr/>
        <p:txBody>
          <a:bodyPr/>
          <a:lstStyle/>
          <a:p>
            <a:fld id="{B12FBFFE-A26A-4416-9B30-DAA69B61D76C}" type="slidenum">
              <a:rPr lang="en-US" smtClean="0"/>
              <a:t>2</a:t>
            </a:fld>
            <a:endParaRPr lang="en-US"/>
          </a:p>
        </p:txBody>
      </p:sp>
      <p:sp>
        <p:nvSpPr>
          <p:cNvPr id="8" name="TextBox 7">
            <a:extLst>
              <a:ext uri="{FF2B5EF4-FFF2-40B4-BE49-F238E27FC236}">
                <a16:creationId xmlns:a16="http://schemas.microsoft.com/office/drawing/2014/main" id="{39325518-C9F4-DCDF-5126-BB4C65920DA5}"/>
              </a:ext>
            </a:extLst>
          </p:cNvPr>
          <p:cNvSpPr txBox="1"/>
          <p:nvPr/>
        </p:nvSpPr>
        <p:spPr>
          <a:xfrm>
            <a:off x="947651" y="1986743"/>
            <a:ext cx="10406149" cy="707886"/>
          </a:xfrm>
          <a:prstGeom prst="rect">
            <a:avLst/>
          </a:prstGeom>
          <a:noFill/>
        </p:spPr>
        <p:txBody>
          <a:bodyPr wrap="square" rtlCol="0">
            <a:sp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McGrath Consulting Group, Inc. was commissioned by the City of Silvis to conduct an independent, non-biased professional review and analysis of the Fire Department operations.  </a:t>
            </a:r>
            <a:endParaRPr lang="en-US" sz="2000" dirty="0"/>
          </a:p>
        </p:txBody>
      </p:sp>
      <p:sp>
        <p:nvSpPr>
          <p:cNvPr id="7" name="TextBox 6">
            <a:extLst>
              <a:ext uri="{FF2B5EF4-FFF2-40B4-BE49-F238E27FC236}">
                <a16:creationId xmlns:a16="http://schemas.microsoft.com/office/drawing/2014/main" id="{E6C698EB-D753-F7C8-9027-1ACDD83B15CE}"/>
              </a:ext>
            </a:extLst>
          </p:cNvPr>
          <p:cNvSpPr txBox="1"/>
          <p:nvPr/>
        </p:nvSpPr>
        <p:spPr>
          <a:xfrm>
            <a:off x="1488180" y="6094740"/>
            <a:ext cx="1507144"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 10 of report)</a:t>
            </a:r>
            <a:endParaRPr lang="en-US" sz="1100" dirty="0"/>
          </a:p>
        </p:txBody>
      </p:sp>
    </p:spTree>
    <p:extLst>
      <p:ext uri="{BB962C8B-B14F-4D97-AF65-F5344CB8AC3E}">
        <p14:creationId xmlns:p14="http://schemas.microsoft.com/office/powerpoint/2010/main" val="2470065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58B517-30C0-B209-CA14-D4978843DA4B}"/>
              </a:ext>
            </a:extLst>
          </p:cNvPr>
          <p:cNvSpPr>
            <a:spLocks noGrp="1"/>
          </p:cNvSpPr>
          <p:nvPr>
            <p:ph type="dt" sz="half" idx="10"/>
          </p:nvPr>
        </p:nvSpPr>
        <p:spPr/>
        <p:txBody>
          <a:bodyPr/>
          <a:lstStyle/>
          <a:p>
            <a:r>
              <a:rPr lang="en-US"/>
              <a:t>3/7/2024</a:t>
            </a:r>
          </a:p>
        </p:txBody>
      </p:sp>
      <p:sp>
        <p:nvSpPr>
          <p:cNvPr id="4" name="Footer Placeholder 3">
            <a:extLst>
              <a:ext uri="{FF2B5EF4-FFF2-40B4-BE49-F238E27FC236}">
                <a16:creationId xmlns:a16="http://schemas.microsoft.com/office/drawing/2014/main" id="{FF6803E0-306D-493E-A4DC-EC33D69DA5B2}"/>
              </a:ext>
            </a:extLst>
          </p:cNvPr>
          <p:cNvSpPr>
            <a:spLocks noGrp="1"/>
          </p:cNvSpPr>
          <p:nvPr>
            <p:ph type="ftr" sz="quarter" idx="11"/>
          </p:nvPr>
        </p:nvSpPr>
        <p:spPr/>
        <p:txBody>
          <a:bodyPr/>
          <a:lstStyle/>
          <a:p>
            <a:r>
              <a:rPr lang="en-US"/>
              <a:t>Craig A. Haigh                                                                                                                             Senior Consultant</a:t>
            </a:r>
          </a:p>
        </p:txBody>
      </p:sp>
      <p:sp>
        <p:nvSpPr>
          <p:cNvPr id="5" name="Slide Number Placeholder 4">
            <a:extLst>
              <a:ext uri="{FF2B5EF4-FFF2-40B4-BE49-F238E27FC236}">
                <a16:creationId xmlns:a16="http://schemas.microsoft.com/office/drawing/2014/main" id="{ED6FBC48-2EF9-5ACC-1DB5-F83D17327DA4}"/>
              </a:ext>
            </a:extLst>
          </p:cNvPr>
          <p:cNvSpPr>
            <a:spLocks noGrp="1"/>
          </p:cNvSpPr>
          <p:nvPr>
            <p:ph type="sldNum" sz="quarter" idx="12"/>
          </p:nvPr>
        </p:nvSpPr>
        <p:spPr/>
        <p:txBody>
          <a:bodyPr/>
          <a:lstStyle/>
          <a:p>
            <a:fld id="{B12FBFFE-A26A-4416-9B30-DAA69B61D76C}" type="slidenum">
              <a:rPr lang="en-US" smtClean="0"/>
              <a:t>20</a:t>
            </a:fld>
            <a:endParaRPr lang="en-US"/>
          </a:p>
        </p:txBody>
      </p:sp>
      <p:pic>
        <p:nvPicPr>
          <p:cNvPr id="6" name="Picture 5" descr="A table with names and numbers&#10;&#10;Description automatically generated with medium confidence">
            <a:extLst>
              <a:ext uri="{FF2B5EF4-FFF2-40B4-BE49-F238E27FC236}">
                <a16:creationId xmlns:a16="http://schemas.microsoft.com/office/drawing/2014/main" id="{183C745D-A103-47DC-C829-99D9DC061971}"/>
              </a:ext>
            </a:extLst>
          </p:cNvPr>
          <p:cNvPicPr>
            <a:picLocks noChangeAspect="1"/>
          </p:cNvPicPr>
          <p:nvPr/>
        </p:nvPicPr>
        <p:blipFill>
          <a:blip r:embed="rId2"/>
          <a:stretch>
            <a:fillRect/>
          </a:stretch>
        </p:blipFill>
        <p:spPr>
          <a:xfrm>
            <a:off x="1375912" y="47587"/>
            <a:ext cx="9770183" cy="6211897"/>
          </a:xfrm>
          <a:prstGeom prst="rect">
            <a:avLst/>
          </a:prstGeom>
        </p:spPr>
      </p:pic>
      <p:sp>
        <p:nvSpPr>
          <p:cNvPr id="7" name="Rectangle 6">
            <a:extLst>
              <a:ext uri="{FF2B5EF4-FFF2-40B4-BE49-F238E27FC236}">
                <a16:creationId xmlns:a16="http://schemas.microsoft.com/office/drawing/2014/main" id="{42134EC9-1AF2-3BCE-AB4B-4CD00F79428F}"/>
              </a:ext>
            </a:extLst>
          </p:cNvPr>
          <p:cNvSpPr/>
          <p:nvPr/>
        </p:nvSpPr>
        <p:spPr>
          <a:xfrm>
            <a:off x="3933022" y="528810"/>
            <a:ext cx="2335576" cy="2272579"/>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04CC685-F430-A604-2771-BAE7F843861E}"/>
              </a:ext>
            </a:extLst>
          </p:cNvPr>
          <p:cNvSpPr txBox="1"/>
          <p:nvPr/>
        </p:nvSpPr>
        <p:spPr>
          <a:xfrm>
            <a:off x="1488180" y="6094740"/>
            <a:ext cx="1561646"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 78 of report)</a:t>
            </a:r>
            <a:endParaRPr lang="en-US" sz="1100" dirty="0"/>
          </a:p>
        </p:txBody>
      </p:sp>
    </p:spTree>
    <p:extLst>
      <p:ext uri="{BB962C8B-B14F-4D97-AF65-F5344CB8AC3E}">
        <p14:creationId xmlns:p14="http://schemas.microsoft.com/office/powerpoint/2010/main" val="4071473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88CD33D-3748-1EF7-AF1B-9B5BB7DCEEC9}"/>
              </a:ext>
            </a:extLst>
          </p:cNvPr>
          <p:cNvSpPr>
            <a:spLocks noGrp="1"/>
          </p:cNvSpPr>
          <p:nvPr>
            <p:ph type="title"/>
          </p:nvPr>
        </p:nvSpPr>
        <p:spPr>
          <a:xfrm>
            <a:off x="1720736" y="365125"/>
            <a:ext cx="8736676" cy="1325563"/>
          </a:xfrm>
        </p:spPr>
        <p:txBody>
          <a:bodyPr/>
          <a:lstStyle/>
          <a:p>
            <a:r>
              <a:rPr lang="en-US" dirty="0"/>
              <a:t>Call Received until Ambulance on Scene</a:t>
            </a:r>
          </a:p>
        </p:txBody>
      </p:sp>
      <p:sp>
        <p:nvSpPr>
          <p:cNvPr id="17" name="Content Placeholder 16">
            <a:extLst>
              <a:ext uri="{FF2B5EF4-FFF2-40B4-BE49-F238E27FC236}">
                <a16:creationId xmlns:a16="http://schemas.microsoft.com/office/drawing/2014/main" id="{DBCDFC76-CB42-1CEA-A1F8-7C12117613CD}"/>
              </a:ext>
            </a:extLst>
          </p:cNvPr>
          <p:cNvSpPr>
            <a:spLocks noGrp="1"/>
          </p:cNvSpPr>
          <p:nvPr>
            <p:ph sz="half" idx="1"/>
          </p:nvPr>
        </p:nvSpPr>
        <p:spPr>
          <a:xfrm>
            <a:off x="838200" y="2059945"/>
            <a:ext cx="5181600" cy="3903990"/>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By comparing incident data between QCOMM911 and SECC ambulance incident logs, the approximate call processing time can be estimated.</a:t>
            </a:r>
          </a:p>
          <a:p>
            <a:endParaRPr lang="en-US" sz="1800" dirty="0">
              <a:latin typeface="Calibri" panose="020F0502020204030204" pitchFamily="34" charset="0"/>
              <a:cs typeface="Times New Roman" panose="02020603050405020304" pitchFamily="18" charset="0"/>
            </a:endParaRPr>
          </a:p>
          <a:p>
            <a:endParaRPr lang="en-US" dirty="0"/>
          </a:p>
        </p:txBody>
      </p:sp>
      <p:sp>
        <p:nvSpPr>
          <p:cNvPr id="18" name="Content Placeholder 17">
            <a:extLst>
              <a:ext uri="{FF2B5EF4-FFF2-40B4-BE49-F238E27FC236}">
                <a16:creationId xmlns:a16="http://schemas.microsoft.com/office/drawing/2014/main" id="{9541AAB2-43F1-B5EC-0805-B46C23747AC5}"/>
              </a:ext>
            </a:extLst>
          </p:cNvPr>
          <p:cNvSpPr>
            <a:spLocks noGrp="1"/>
          </p:cNvSpPr>
          <p:nvPr>
            <p:ph sz="half" idx="2"/>
          </p:nvPr>
        </p:nvSpPr>
        <p:spPr>
          <a:xfrm>
            <a:off x="6162504" y="2026641"/>
            <a:ext cx="5307676" cy="4068099"/>
          </a:xfrm>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This generates an average total response time (9-1-1 call answered until the ambulances arrival on-scene.</a:t>
            </a:r>
          </a:p>
          <a:p>
            <a:pPr marL="0" indent="0">
              <a:buNone/>
            </a:pPr>
            <a:endParaRPr lang="en-US" dirty="0"/>
          </a:p>
        </p:txBody>
      </p:sp>
      <p:sp>
        <p:nvSpPr>
          <p:cNvPr id="3" name="Date Placeholder 2">
            <a:extLst>
              <a:ext uri="{FF2B5EF4-FFF2-40B4-BE49-F238E27FC236}">
                <a16:creationId xmlns:a16="http://schemas.microsoft.com/office/drawing/2014/main" id="{E25F4664-F5AC-7DA6-CA25-C99187A6B00A}"/>
              </a:ext>
            </a:extLst>
          </p:cNvPr>
          <p:cNvSpPr>
            <a:spLocks noGrp="1"/>
          </p:cNvSpPr>
          <p:nvPr>
            <p:ph type="dt" sz="half" idx="10"/>
          </p:nvPr>
        </p:nvSpPr>
        <p:spPr/>
        <p:txBody>
          <a:bodyPr/>
          <a:lstStyle/>
          <a:p>
            <a:r>
              <a:rPr lang="en-US"/>
              <a:t>3/7/2024</a:t>
            </a:r>
          </a:p>
        </p:txBody>
      </p:sp>
      <p:sp>
        <p:nvSpPr>
          <p:cNvPr id="4" name="Footer Placeholder 3">
            <a:extLst>
              <a:ext uri="{FF2B5EF4-FFF2-40B4-BE49-F238E27FC236}">
                <a16:creationId xmlns:a16="http://schemas.microsoft.com/office/drawing/2014/main" id="{F2D9A01E-C277-1534-F53F-5CA5B5DD73AC}"/>
              </a:ext>
            </a:extLst>
          </p:cNvPr>
          <p:cNvSpPr>
            <a:spLocks noGrp="1"/>
          </p:cNvSpPr>
          <p:nvPr>
            <p:ph type="ftr" sz="quarter" idx="11"/>
          </p:nvPr>
        </p:nvSpPr>
        <p:spPr/>
        <p:txBody>
          <a:bodyPr/>
          <a:lstStyle/>
          <a:p>
            <a:r>
              <a:rPr lang="en-US"/>
              <a:t>Craig A. Haigh                                                                                                                             Senior Consultant</a:t>
            </a:r>
          </a:p>
        </p:txBody>
      </p:sp>
      <p:sp>
        <p:nvSpPr>
          <p:cNvPr id="5" name="Slide Number Placeholder 4">
            <a:extLst>
              <a:ext uri="{FF2B5EF4-FFF2-40B4-BE49-F238E27FC236}">
                <a16:creationId xmlns:a16="http://schemas.microsoft.com/office/drawing/2014/main" id="{3786CFB2-8E11-9F3D-4AC8-035EBDB8EA2C}"/>
              </a:ext>
            </a:extLst>
          </p:cNvPr>
          <p:cNvSpPr>
            <a:spLocks noGrp="1"/>
          </p:cNvSpPr>
          <p:nvPr>
            <p:ph type="sldNum" sz="quarter" idx="12"/>
          </p:nvPr>
        </p:nvSpPr>
        <p:spPr/>
        <p:txBody>
          <a:bodyPr/>
          <a:lstStyle/>
          <a:p>
            <a:fld id="{B12FBFFE-A26A-4416-9B30-DAA69B61D76C}" type="slidenum">
              <a:rPr lang="en-US" smtClean="0"/>
              <a:t>21</a:t>
            </a:fld>
            <a:endParaRPr lang="en-US"/>
          </a:p>
        </p:txBody>
      </p:sp>
      <p:pic>
        <p:nvPicPr>
          <p:cNvPr id="19" name="Picture 18">
            <a:extLst>
              <a:ext uri="{FF2B5EF4-FFF2-40B4-BE49-F238E27FC236}">
                <a16:creationId xmlns:a16="http://schemas.microsoft.com/office/drawing/2014/main" id="{25C2E1B7-5F3C-7C4C-9233-6A1F72F6B3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5099" y="3075218"/>
            <a:ext cx="3316778" cy="1213795"/>
          </a:xfrm>
          <a:prstGeom prst="rect">
            <a:avLst/>
          </a:prstGeom>
          <a:noFill/>
          <a:ln>
            <a:noFill/>
          </a:ln>
        </p:spPr>
      </p:pic>
      <p:sp>
        <p:nvSpPr>
          <p:cNvPr id="22" name="TextBox 21">
            <a:extLst>
              <a:ext uri="{FF2B5EF4-FFF2-40B4-BE49-F238E27FC236}">
                <a16:creationId xmlns:a16="http://schemas.microsoft.com/office/drawing/2014/main" id="{914D00A4-C10D-43E4-3BD8-0E7A32CA5054}"/>
              </a:ext>
            </a:extLst>
          </p:cNvPr>
          <p:cNvSpPr txBox="1"/>
          <p:nvPr/>
        </p:nvSpPr>
        <p:spPr>
          <a:xfrm>
            <a:off x="4621877" y="3369485"/>
            <a:ext cx="1063112" cy="923330"/>
          </a:xfrm>
          <a:prstGeom prst="rect">
            <a:avLst/>
          </a:prstGeom>
          <a:noFill/>
          <a:ln>
            <a:noFill/>
          </a:ln>
        </p:spPr>
        <p:txBody>
          <a:bodyPr wrap="none" rtlCol="0">
            <a:spAutoFit/>
          </a:bodyPr>
          <a:lstStyle/>
          <a:p>
            <a:r>
              <a:rPr lang="en-US" dirty="0"/>
              <a:t>3 min.</a:t>
            </a:r>
          </a:p>
          <a:p>
            <a:r>
              <a:rPr lang="en-US" dirty="0"/>
              <a:t>4 min.</a:t>
            </a:r>
          </a:p>
          <a:p>
            <a:r>
              <a:rPr lang="en-US" dirty="0"/>
              <a:t>4.21 min.</a:t>
            </a:r>
          </a:p>
        </p:txBody>
      </p:sp>
      <p:pic>
        <p:nvPicPr>
          <p:cNvPr id="23" name="Picture 22">
            <a:extLst>
              <a:ext uri="{FF2B5EF4-FFF2-40B4-BE49-F238E27FC236}">
                <a16:creationId xmlns:a16="http://schemas.microsoft.com/office/drawing/2014/main" id="{2FC40AE2-8CBC-075A-177A-750CDFF24F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6405" y="3073949"/>
            <a:ext cx="3940496" cy="950220"/>
          </a:xfrm>
          <a:prstGeom prst="rect">
            <a:avLst/>
          </a:prstGeom>
          <a:noFill/>
          <a:ln>
            <a:noFill/>
          </a:ln>
        </p:spPr>
      </p:pic>
      <p:sp>
        <p:nvSpPr>
          <p:cNvPr id="2" name="TextBox 1">
            <a:extLst>
              <a:ext uri="{FF2B5EF4-FFF2-40B4-BE49-F238E27FC236}">
                <a16:creationId xmlns:a16="http://schemas.microsoft.com/office/drawing/2014/main" id="{C3793CB3-42C9-645E-E591-C2DD94960C3E}"/>
              </a:ext>
            </a:extLst>
          </p:cNvPr>
          <p:cNvSpPr txBox="1"/>
          <p:nvPr/>
        </p:nvSpPr>
        <p:spPr>
          <a:xfrm>
            <a:off x="1488180" y="6094740"/>
            <a:ext cx="1561646"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 75 of report)</a:t>
            </a:r>
            <a:endParaRPr lang="en-US" sz="1100" dirty="0"/>
          </a:p>
        </p:txBody>
      </p:sp>
    </p:spTree>
    <p:extLst>
      <p:ext uri="{BB962C8B-B14F-4D97-AF65-F5344CB8AC3E}">
        <p14:creationId xmlns:p14="http://schemas.microsoft.com/office/powerpoint/2010/main" val="475929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8C2E7A-3A35-B3C2-A367-B27485EAF73F}"/>
              </a:ext>
            </a:extLst>
          </p:cNvPr>
          <p:cNvSpPr>
            <a:spLocks noGrp="1"/>
          </p:cNvSpPr>
          <p:nvPr>
            <p:ph type="title"/>
          </p:nvPr>
        </p:nvSpPr>
        <p:spPr/>
        <p:txBody>
          <a:bodyPr/>
          <a:lstStyle/>
          <a:p>
            <a:r>
              <a:rPr lang="en-US" dirty="0"/>
              <a:t>Coal Valley Mutual Aid </a:t>
            </a:r>
            <a:br>
              <a:rPr lang="en-US" dirty="0"/>
            </a:br>
            <a:r>
              <a:rPr lang="en-US" dirty="0"/>
              <a:t>Response into Silvis</a:t>
            </a:r>
          </a:p>
        </p:txBody>
      </p:sp>
      <p:sp>
        <p:nvSpPr>
          <p:cNvPr id="6" name="Content Placeholder 5">
            <a:extLst>
              <a:ext uri="{FF2B5EF4-FFF2-40B4-BE49-F238E27FC236}">
                <a16:creationId xmlns:a16="http://schemas.microsoft.com/office/drawing/2014/main" id="{E6121AD0-C352-167A-B063-491BD61CCDD1}"/>
              </a:ext>
            </a:extLst>
          </p:cNvPr>
          <p:cNvSpPr>
            <a:spLocks noGrp="1"/>
          </p:cNvSpPr>
          <p:nvPr>
            <p:ph sz="half" idx="1"/>
          </p:nvPr>
        </p:nvSpPr>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Drive time mapping from Coal Valley into Silvis denotes a time between 16-20 minutes.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This does not include call processing times which are known to be around 4 minutes (90</a:t>
            </a:r>
            <a:r>
              <a:rPr lang="en-US" sz="24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2400" dirty="0">
                <a:effectLst/>
                <a:latin typeface="Calibri" panose="020F0502020204030204" pitchFamily="34" charset="0"/>
                <a:ea typeface="Calibri" panose="020F0502020204030204" pitchFamily="34" charset="0"/>
                <a:cs typeface="Times New Roman" panose="02020603050405020304" pitchFamily="18" charset="0"/>
              </a:rPr>
              <a:t> percentile).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This means that that the primary mutual aid ambulance response to Silvis calls can be estimated between 20-24 minutes.</a:t>
            </a:r>
          </a:p>
          <a:p>
            <a:endParaRPr lang="en-US" dirty="0"/>
          </a:p>
        </p:txBody>
      </p:sp>
      <p:pic>
        <p:nvPicPr>
          <p:cNvPr id="8" name="Content Placeholder 7">
            <a:extLst>
              <a:ext uri="{FF2B5EF4-FFF2-40B4-BE49-F238E27FC236}">
                <a16:creationId xmlns:a16="http://schemas.microsoft.com/office/drawing/2014/main" id="{9DA022F9-5603-B992-C499-D2F4F6C754F1}"/>
              </a:ext>
            </a:extLst>
          </p:cNvPr>
          <p:cNvPicPr>
            <a:picLocks noGrp="1" noChangeAspect="1"/>
          </p:cNvPicPr>
          <p:nvPr>
            <p:ph sz="half" idx="2"/>
          </p:nvPr>
        </p:nvPicPr>
        <p:blipFill>
          <a:blip r:embed="rId2"/>
          <a:stretch>
            <a:fillRect/>
          </a:stretch>
        </p:blipFill>
        <p:spPr>
          <a:xfrm>
            <a:off x="6324388" y="2102225"/>
            <a:ext cx="4877223" cy="3798137"/>
          </a:xfrm>
          <a:prstGeom prst="rect">
            <a:avLst/>
          </a:prstGeom>
        </p:spPr>
      </p:pic>
      <p:sp>
        <p:nvSpPr>
          <p:cNvPr id="2" name="Date Placeholder 1">
            <a:extLst>
              <a:ext uri="{FF2B5EF4-FFF2-40B4-BE49-F238E27FC236}">
                <a16:creationId xmlns:a16="http://schemas.microsoft.com/office/drawing/2014/main" id="{EA6CBD80-4A7F-4213-6892-2A4FEE37A9AA}"/>
              </a:ext>
            </a:extLst>
          </p:cNvPr>
          <p:cNvSpPr>
            <a:spLocks noGrp="1"/>
          </p:cNvSpPr>
          <p:nvPr>
            <p:ph type="dt" sz="half" idx="10"/>
          </p:nvPr>
        </p:nvSpPr>
        <p:spPr/>
        <p:txBody>
          <a:bodyPr/>
          <a:lstStyle/>
          <a:p>
            <a:r>
              <a:rPr lang="en-US"/>
              <a:t>3/7/2024</a:t>
            </a:r>
          </a:p>
        </p:txBody>
      </p:sp>
      <p:sp>
        <p:nvSpPr>
          <p:cNvPr id="3" name="Footer Placeholder 2">
            <a:extLst>
              <a:ext uri="{FF2B5EF4-FFF2-40B4-BE49-F238E27FC236}">
                <a16:creationId xmlns:a16="http://schemas.microsoft.com/office/drawing/2014/main" id="{ACE73494-9CEE-5F70-C532-92E37A04654B}"/>
              </a:ext>
            </a:extLst>
          </p:cNvPr>
          <p:cNvSpPr>
            <a:spLocks noGrp="1"/>
          </p:cNvSpPr>
          <p:nvPr>
            <p:ph type="ftr" sz="quarter" idx="11"/>
          </p:nvPr>
        </p:nvSpPr>
        <p:spPr/>
        <p:txBody>
          <a:bodyPr/>
          <a:lstStyle/>
          <a:p>
            <a:r>
              <a:rPr lang="en-US"/>
              <a:t>Craig A. Haigh                                                                                                                             Senior Consultant</a:t>
            </a:r>
          </a:p>
        </p:txBody>
      </p:sp>
      <p:sp>
        <p:nvSpPr>
          <p:cNvPr id="4" name="Slide Number Placeholder 3">
            <a:extLst>
              <a:ext uri="{FF2B5EF4-FFF2-40B4-BE49-F238E27FC236}">
                <a16:creationId xmlns:a16="http://schemas.microsoft.com/office/drawing/2014/main" id="{F7918B62-55BE-3D36-53A1-31FB27EF1DF0}"/>
              </a:ext>
            </a:extLst>
          </p:cNvPr>
          <p:cNvSpPr>
            <a:spLocks noGrp="1"/>
          </p:cNvSpPr>
          <p:nvPr>
            <p:ph type="sldNum" sz="quarter" idx="12"/>
          </p:nvPr>
        </p:nvSpPr>
        <p:spPr/>
        <p:txBody>
          <a:bodyPr/>
          <a:lstStyle/>
          <a:p>
            <a:fld id="{B12FBFFE-A26A-4416-9B30-DAA69B61D76C}" type="slidenum">
              <a:rPr lang="en-US" smtClean="0"/>
              <a:t>22</a:t>
            </a:fld>
            <a:endParaRPr lang="en-US" dirty="0"/>
          </a:p>
        </p:txBody>
      </p:sp>
      <p:pic>
        <p:nvPicPr>
          <p:cNvPr id="9" name="Picture 8">
            <a:extLst>
              <a:ext uri="{FF2B5EF4-FFF2-40B4-BE49-F238E27FC236}">
                <a16:creationId xmlns:a16="http://schemas.microsoft.com/office/drawing/2014/main" id="{0C65A81B-E309-FD69-165B-343216B82F3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201611" y="3087315"/>
            <a:ext cx="654058" cy="1410115"/>
          </a:xfrm>
          <a:prstGeom prst="rect">
            <a:avLst/>
          </a:prstGeom>
          <a:noFill/>
          <a:ln>
            <a:noFill/>
          </a:ln>
        </p:spPr>
      </p:pic>
      <p:sp>
        <p:nvSpPr>
          <p:cNvPr id="7" name="TextBox 6">
            <a:extLst>
              <a:ext uri="{FF2B5EF4-FFF2-40B4-BE49-F238E27FC236}">
                <a16:creationId xmlns:a16="http://schemas.microsoft.com/office/drawing/2014/main" id="{D197BD26-C7E5-16C9-9495-484B02A55089}"/>
              </a:ext>
            </a:extLst>
          </p:cNvPr>
          <p:cNvSpPr txBox="1"/>
          <p:nvPr/>
        </p:nvSpPr>
        <p:spPr>
          <a:xfrm>
            <a:off x="1488180" y="6094740"/>
            <a:ext cx="1561646"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 77 of report)</a:t>
            </a:r>
            <a:endParaRPr lang="en-US" sz="1100" dirty="0"/>
          </a:p>
        </p:txBody>
      </p:sp>
    </p:spTree>
    <p:extLst>
      <p:ext uri="{BB962C8B-B14F-4D97-AF65-F5344CB8AC3E}">
        <p14:creationId xmlns:p14="http://schemas.microsoft.com/office/powerpoint/2010/main" val="2169927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385D-16A4-10F9-58A8-8A3D4CBEF42C}"/>
              </a:ext>
            </a:extLst>
          </p:cNvPr>
          <p:cNvSpPr>
            <a:spLocks noGrp="1"/>
          </p:cNvSpPr>
          <p:nvPr>
            <p:ph type="title"/>
          </p:nvPr>
        </p:nvSpPr>
        <p:spPr/>
        <p:txBody>
          <a:bodyPr/>
          <a:lstStyle/>
          <a:p>
            <a:r>
              <a:rPr lang="en-US" dirty="0"/>
              <a:t>Need for a </a:t>
            </a:r>
            <a:br>
              <a:rPr lang="en-US" dirty="0"/>
            </a:br>
            <a:r>
              <a:rPr lang="en-US" dirty="0"/>
              <a:t>First Responder Program</a:t>
            </a:r>
          </a:p>
        </p:txBody>
      </p:sp>
      <p:sp>
        <p:nvSpPr>
          <p:cNvPr id="3" name="Content Placeholder 2">
            <a:extLst>
              <a:ext uri="{FF2B5EF4-FFF2-40B4-BE49-F238E27FC236}">
                <a16:creationId xmlns:a16="http://schemas.microsoft.com/office/drawing/2014/main" id="{EE60389A-56BB-C22B-7F43-08938BA9C929}"/>
              </a:ext>
            </a:extLst>
          </p:cNvPr>
          <p:cNvSpPr>
            <a:spLocks noGrp="1"/>
          </p:cNvSpPr>
          <p:nvPr>
            <p:ph sz="half" idx="1"/>
          </p:nvPr>
        </p:nvSpPr>
        <p:spPr/>
        <p:txBody>
          <a:bodyPr>
            <a:normAutofit lnSpcReduction="10000"/>
          </a:bodyPr>
          <a:lstStyle/>
          <a:p>
            <a:r>
              <a:rPr lang="en-US" dirty="0"/>
              <a:t>Setting the dispatch issues aside, based on the geographical territory covered, a medical first responder program is needed to provide at least the basics of care for high acuity patients. </a:t>
            </a:r>
          </a:p>
          <a:p>
            <a:pPr marL="0" indent="0">
              <a:buNone/>
            </a:pPr>
            <a:endParaRPr lang="en-US" dirty="0"/>
          </a:p>
          <a:p>
            <a:r>
              <a:rPr lang="en-US" dirty="0"/>
              <a:t>A minimal number of care providers are needed to deliver high patient quality care.</a:t>
            </a:r>
          </a:p>
          <a:p>
            <a:pPr marL="0" indent="0">
              <a:buNone/>
            </a:pPr>
            <a:endParaRPr lang="en-US" dirty="0"/>
          </a:p>
        </p:txBody>
      </p:sp>
      <p:sp>
        <p:nvSpPr>
          <p:cNvPr id="5" name="Date Placeholder 4">
            <a:extLst>
              <a:ext uri="{FF2B5EF4-FFF2-40B4-BE49-F238E27FC236}">
                <a16:creationId xmlns:a16="http://schemas.microsoft.com/office/drawing/2014/main" id="{926F15A4-2754-144C-5371-2E97B7B8F5F8}"/>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F6D63AE7-72EB-2E19-DD98-56175B710CFD}"/>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FA2B9643-37CA-C913-80B7-1F513E064A52}"/>
              </a:ext>
            </a:extLst>
          </p:cNvPr>
          <p:cNvSpPr>
            <a:spLocks noGrp="1"/>
          </p:cNvSpPr>
          <p:nvPr>
            <p:ph type="sldNum" sz="quarter" idx="12"/>
          </p:nvPr>
        </p:nvSpPr>
        <p:spPr/>
        <p:txBody>
          <a:bodyPr/>
          <a:lstStyle/>
          <a:p>
            <a:fld id="{B12FBFFE-A26A-4416-9B30-DAA69B61D76C}" type="slidenum">
              <a:rPr lang="en-US" smtClean="0"/>
              <a:t>23</a:t>
            </a:fld>
            <a:endParaRPr lang="en-US"/>
          </a:p>
        </p:txBody>
      </p:sp>
      <p:sp>
        <p:nvSpPr>
          <p:cNvPr id="10" name="Content Placeholder 9">
            <a:extLst>
              <a:ext uri="{FF2B5EF4-FFF2-40B4-BE49-F238E27FC236}">
                <a16:creationId xmlns:a16="http://schemas.microsoft.com/office/drawing/2014/main" id="{AC8CF9E7-C688-C776-121C-D469EA8ABB2B}"/>
              </a:ext>
            </a:extLst>
          </p:cNvPr>
          <p:cNvSpPr>
            <a:spLocks noGrp="1"/>
          </p:cNvSpPr>
          <p:nvPr>
            <p:ph sz="half" idx="2"/>
          </p:nvPr>
        </p:nvSpPr>
        <p:spPr>
          <a:solidFill>
            <a:schemeClr val="bg1">
              <a:lumMod val="95000"/>
            </a:schemeClr>
          </a:solidFill>
          <a:ln>
            <a:solidFill>
              <a:schemeClr val="tx1"/>
            </a:solidFill>
          </a:ln>
        </p:spPr>
        <p:txBody>
          <a:bodyPr>
            <a:normAutofit lnSpcReduction="10000"/>
          </a:bodyPr>
          <a:lstStyle/>
          <a:p>
            <a:pPr marL="0" marR="0" indent="0" algn="l">
              <a:lnSpc>
                <a:spcPct val="115000"/>
              </a:lnSpc>
              <a:spcBef>
                <a:spcPts val="0"/>
              </a:spcBef>
              <a:spcAft>
                <a:spcPts val="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Using a cardiac arrest patient as an example:</a:t>
            </a:r>
          </a:p>
          <a:p>
            <a:pPr>
              <a:lnSpc>
                <a:spcPct val="115000"/>
              </a:lnSpc>
              <a:spcBef>
                <a:spcPts val="0"/>
              </a:spcBef>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person is required to manage the airway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to handle the cardiac monitor/defibrillator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to initiate IV access and deliver medications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 to provide pit crew CPR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 to set up and prepare the equipment needed to get the patient from the location of the arrest to the back of the ambulance.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lgn="l">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total of six (6) emergency responders</a:t>
            </a:r>
            <a:r>
              <a:rPr lang="en-US" sz="1800" dirty="0">
                <a:latin typeface="Calibri" panose="020F0502020204030204" pitchFamily="34" charset="0"/>
                <a:ea typeface="Calibri" panose="020F0502020204030204" pitchFamily="34" charset="0"/>
                <a:cs typeface="Times New Roman" panose="02020603050405020304" pitchFamily="18" charset="0"/>
              </a:rPr>
              <a:t> is needed.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l">
              <a:lnSpc>
                <a:spcPct val="115000"/>
              </a:lnSpc>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gn="l">
              <a:lnSpc>
                <a:spcPct val="115000"/>
              </a:lnSpc>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can easily replace the “cardiac arrest situation” with any number of other medical emergency scenarios.</a:t>
            </a:r>
          </a:p>
          <a:p>
            <a:endParaRPr lang="en-US" dirty="0"/>
          </a:p>
        </p:txBody>
      </p:sp>
      <p:sp>
        <p:nvSpPr>
          <p:cNvPr id="4" name="TextBox 3">
            <a:extLst>
              <a:ext uri="{FF2B5EF4-FFF2-40B4-BE49-F238E27FC236}">
                <a16:creationId xmlns:a16="http://schemas.microsoft.com/office/drawing/2014/main" id="{8851FBA2-E6C9-B5C3-7C3D-D167C97BC3FC}"/>
              </a:ext>
            </a:extLst>
          </p:cNvPr>
          <p:cNvSpPr txBox="1"/>
          <p:nvPr/>
        </p:nvSpPr>
        <p:spPr>
          <a:xfrm>
            <a:off x="1488180" y="6094740"/>
            <a:ext cx="1885453"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79 - 81 of report)</a:t>
            </a:r>
            <a:endParaRPr lang="en-US" sz="1100" dirty="0"/>
          </a:p>
        </p:txBody>
      </p:sp>
    </p:spTree>
    <p:extLst>
      <p:ext uri="{BB962C8B-B14F-4D97-AF65-F5344CB8AC3E}">
        <p14:creationId xmlns:p14="http://schemas.microsoft.com/office/powerpoint/2010/main" val="29568229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21B3-CE8A-6722-FC7D-C2841F36E4EF}"/>
              </a:ext>
            </a:extLst>
          </p:cNvPr>
          <p:cNvSpPr>
            <a:spLocks noGrp="1"/>
          </p:cNvSpPr>
          <p:nvPr>
            <p:ph type="title"/>
          </p:nvPr>
        </p:nvSpPr>
        <p:spPr/>
        <p:txBody>
          <a:bodyPr/>
          <a:lstStyle/>
          <a:p>
            <a:r>
              <a:rPr lang="en-US" dirty="0"/>
              <a:t>Current Workarounds</a:t>
            </a:r>
          </a:p>
        </p:txBody>
      </p:sp>
      <p:sp>
        <p:nvSpPr>
          <p:cNvPr id="3" name="Content Placeholder 2">
            <a:extLst>
              <a:ext uri="{FF2B5EF4-FFF2-40B4-BE49-F238E27FC236}">
                <a16:creationId xmlns:a16="http://schemas.microsoft.com/office/drawing/2014/main" id="{AF720CB5-EFF8-D922-9BE0-7AF28891C504}"/>
              </a:ext>
            </a:extLst>
          </p:cNvPr>
          <p:cNvSpPr>
            <a:spLocks noGrp="1"/>
          </p:cNvSpPr>
          <p:nvPr>
            <p:ph sz="half" idx="1"/>
          </p:nvPr>
        </p:nvSpPr>
        <p:spPr/>
        <p:txBody>
          <a:bodyPr>
            <a:normAutofit/>
          </a:bodyPr>
          <a:lstStyle/>
          <a:p>
            <a:pPr marL="0" marR="0" indent="0" algn="l">
              <a:lnSpc>
                <a:spcPct val="100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“Workaround Procedures”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currently being implemented:  </a:t>
            </a:r>
          </a:p>
          <a:p>
            <a:pPr marL="0" marR="0" indent="0" algn="l">
              <a:lnSpc>
                <a:spcPct val="115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Genesis will pull a second Genesis Ambulance to scenes where additional medical providers are needed to assist in patient care.  </a:t>
            </a:r>
          </a:p>
          <a:p>
            <a:pPr marL="0" indent="0">
              <a:lnSpc>
                <a:spcPct val="115000"/>
              </a:lnSpc>
              <a:spcBef>
                <a:spcPts val="0"/>
              </a:spcBef>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Per the Genesis Box Card – East Moline Fire is to respond to Silvis for Cardiac and Respiratory Arrests.</a:t>
            </a:r>
          </a:p>
          <a:p>
            <a:pPr marL="0" indent="0">
              <a:lnSpc>
                <a:spcPct val="115000"/>
              </a:lnSpc>
              <a:spcBef>
                <a:spcPts val="0"/>
              </a:spcBef>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1800" dirty="0">
                <a:latin typeface="Calibri" panose="020F0502020204030204" pitchFamily="34" charset="0"/>
                <a:ea typeface="Calibri" panose="020F0502020204030204" pitchFamily="34" charset="0"/>
                <a:cs typeface="Times New Roman" panose="02020603050405020304" pitchFamily="18" charset="0"/>
              </a:rPr>
              <a:t>Coal Valley regularly requests Carbon Cliff - Barstow Fire Protection District to respond into Silvis for calls in which they are responding.</a:t>
            </a:r>
          </a:p>
          <a:p>
            <a:pPr marL="0" marR="0" algn="l">
              <a:lnSpc>
                <a:spcPct val="115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4177015C-8AC2-C898-E3ED-FB667FD0944A}"/>
              </a:ext>
            </a:extLst>
          </p:cNvPr>
          <p:cNvSpPr>
            <a:spLocks noGrp="1"/>
          </p:cNvSpPr>
          <p:nvPr>
            <p:ph sz="half" idx="2"/>
          </p:nvPr>
        </p:nvSpPr>
        <p:spPr>
          <a:xfrm>
            <a:off x="6521335" y="2369128"/>
            <a:ext cx="5181600" cy="1325563"/>
          </a:xfrm>
          <a:solidFill>
            <a:schemeClr val="bg1">
              <a:lumMod val="95000"/>
            </a:schemeClr>
          </a:solidFill>
          <a:ln>
            <a:solidFill>
              <a:schemeClr val="tx1"/>
            </a:solidFill>
          </a:ln>
        </p:spPr>
        <p:txBody>
          <a:bodyPr>
            <a:normAutofit/>
          </a:bodyPr>
          <a:lstStyle/>
          <a:p>
            <a:pPr marL="0" indent="0" algn="ctr">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Through these workarounds, the taxpayers of the neighboring communities/districts are in essence providing an unfunded subsidy to the City of Silvis.  </a:t>
            </a:r>
            <a:endParaRPr lang="en-US" sz="2000" dirty="0"/>
          </a:p>
        </p:txBody>
      </p:sp>
      <p:sp>
        <p:nvSpPr>
          <p:cNvPr id="5" name="Date Placeholder 4">
            <a:extLst>
              <a:ext uri="{FF2B5EF4-FFF2-40B4-BE49-F238E27FC236}">
                <a16:creationId xmlns:a16="http://schemas.microsoft.com/office/drawing/2014/main" id="{73E21E6D-925E-6669-FA06-9CE232EAD18D}"/>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6ABFD333-0E5E-E8B1-A465-0AD9602FEB93}"/>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E56105EF-C0F9-18C4-EC25-619B31E164BF}"/>
              </a:ext>
            </a:extLst>
          </p:cNvPr>
          <p:cNvSpPr>
            <a:spLocks noGrp="1"/>
          </p:cNvSpPr>
          <p:nvPr>
            <p:ph type="sldNum" sz="quarter" idx="12"/>
          </p:nvPr>
        </p:nvSpPr>
        <p:spPr/>
        <p:txBody>
          <a:bodyPr/>
          <a:lstStyle/>
          <a:p>
            <a:fld id="{B12FBFFE-A26A-4416-9B30-DAA69B61D76C}" type="slidenum">
              <a:rPr lang="en-US" smtClean="0"/>
              <a:t>24</a:t>
            </a:fld>
            <a:endParaRPr lang="en-US"/>
          </a:p>
        </p:txBody>
      </p:sp>
      <p:sp>
        <p:nvSpPr>
          <p:cNvPr id="8" name="TextBox 7">
            <a:extLst>
              <a:ext uri="{FF2B5EF4-FFF2-40B4-BE49-F238E27FC236}">
                <a16:creationId xmlns:a16="http://schemas.microsoft.com/office/drawing/2014/main" id="{2F0A76FF-1853-268F-A487-6FC56BF9C3BE}"/>
              </a:ext>
            </a:extLst>
          </p:cNvPr>
          <p:cNvSpPr txBox="1"/>
          <p:nvPr/>
        </p:nvSpPr>
        <p:spPr>
          <a:xfrm>
            <a:off x="1488180" y="6094740"/>
            <a:ext cx="1561646"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 78 of report)</a:t>
            </a:r>
            <a:endParaRPr lang="en-US" sz="1100" dirty="0"/>
          </a:p>
        </p:txBody>
      </p:sp>
    </p:spTree>
    <p:extLst>
      <p:ext uri="{BB962C8B-B14F-4D97-AF65-F5344CB8AC3E}">
        <p14:creationId xmlns:p14="http://schemas.microsoft.com/office/powerpoint/2010/main" val="48979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838E-CB55-2D46-795D-3B91624E7365}"/>
              </a:ext>
            </a:extLst>
          </p:cNvPr>
          <p:cNvSpPr>
            <a:spLocks noGrp="1"/>
          </p:cNvSpPr>
          <p:nvPr>
            <p:ph type="title"/>
          </p:nvPr>
        </p:nvSpPr>
        <p:spPr/>
        <p:txBody>
          <a:bodyPr>
            <a:normAutofit/>
          </a:bodyPr>
          <a:lstStyle/>
          <a:p>
            <a:r>
              <a:rPr lang="en-US" dirty="0"/>
              <a:t>Recommendations</a:t>
            </a:r>
          </a:p>
        </p:txBody>
      </p:sp>
      <p:sp>
        <p:nvSpPr>
          <p:cNvPr id="3" name="Content Placeholder 2">
            <a:extLst>
              <a:ext uri="{FF2B5EF4-FFF2-40B4-BE49-F238E27FC236}">
                <a16:creationId xmlns:a16="http://schemas.microsoft.com/office/drawing/2014/main" id="{53595BAB-8EC2-1CC6-E0A5-AE7661C500F1}"/>
              </a:ext>
            </a:extLst>
          </p:cNvPr>
          <p:cNvSpPr>
            <a:spLocks noGrp="1"/>
          </p:cNvSpPr>
          <p:nvPr>
            <p:ph idx="1"/>
          </p:nvPr>
        </p:nvSpPr>
        <p:spPr>
          <a:xfrm>
            <a:off x="838200" y="1895303"/>
            <a:ext cx="10515600" cy="4281660"/>
          </a:xfrm>
        </p:spPr>
        <p:txBody>
          <a:bodyPr>
            <a:normAutofit lnSpcReduction="10000"/>
          </a:bodyPr>
          <a:lstStyle/>
          <a:p>
            <a:pPr>
              <a:lnSpc>
                <a:spcPct val="100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The consultants strongly believe the City of Silvis should provide EMS First Responder Services.  </a:t>
            </a:r>
          </a:p>
          <a:p>
            <a:pPr marL="0" indent="0">
              <a:lnSpc>
                <a:spcPct val="100000"/>
              </a:lnSpc>
              <a:spcBef>
                <a:spcPts val="0"/>
              </a:spcBef>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This service needs to have sufficient personnel to provide strong assistance to the responding ambulance.  </a:t>
            </a:r>
          </a:p>
          <a:p>
            <a:pPr marL="457200" lvl="1" indent="0">
              <a:lnSpc>
                <a:spcPct val="100000"/>
              </a:lnSpc>
              <a:spcBef>
                <a:spcPts val="0"/>
              </a:spcBef>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dirty="0">
                <a:effectLst/>
                <a:latin typeface="Calibri" panose="020F0502020204030204" pitchFamily="34" charset="0"/>
                <a:ea typeface="Calibri" panose="020F0502020204030204" pitchFamily="34" charset="0"/>
                <a:cs typeface="Times New Roman" panose="02020603050405020304" pitchFamily="18" charset="0"/>
              </a:rPr>
              <a:t>The consultants believe that the implementation this service would stop the workaround solutions that are currently burdening neighboring agencies. </a:t>
            </a:r>
          </a:p>
          <a:p>
            <a:pPr marL="457200" lvl="1" indent="0">
              <a:lnSpc>
                <a:spcPct val="100000"/>
              </a:lnSpc>
              <a:spcBef>
                <a:spcPts val="0"/>
              </a:spcBef>
              <a:buNone/>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The most cost-efficient method for providing this service is to initiate a program within Silvis Fire Department.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endParaRPr lang="en-US" dirty="0"/>
          </a:p>
        </p:txBody>
      </p:sp>
      <p:sp>
        <p:nvSpPr>
          <p:cNvPr id="5" name="Date Placeholder 4">
            <a:extLst>
              <a:ext uri="{FF2B5EF4-FFF2-40B4-BE49-F238E27FC236}">
                <a16:creationId xmlns:a16="http://schemas.microsoft.com/office/drawing/2014/main" id="{6C9AF2A7-D9B2-E5CB-251C-59B0C80487DA}"/>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E8AF7537-1AF5-5B99-4137-B70D7E34D8F1}"/>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72B8DE9C-5BD7-3493-F9A0-F8647A171FB6}"/>
              </a:ext>
            </a:extLst>
          </p:cNvPr>
          <p:cNvSpPr>
            <a:spLocks noGrp="1"/>
          </p:cNvSpPr>
          <p:nvPr>
            <p:ph type="sldNum" sz="quarter" idx="12"/>
          </p:nvPr>
        </p:nvSpPr>
        <p:spPr/>
        <p:txBody>
          <a:bodyPr/>
          <a:lstStyle/>
          <a:p>
            <a:fld id="{B12FBFFE-A26A-4416-9B30-DAA69B61D76C}" type="slidenum">
              <a:rPr lang="en-US" smtClean="0"/>
              <a:t>25</a:t>
            </a:fld>
            <a:endParaRPr lang="en-US"/>
          </a:p>
        </p:txBody>
      </p:sp>
      <p:sp>
        <p:nvSpPr>
          <p:cNvPr id="4" name="TextBox 3">
            <a:extLst>
              <a:ext uri="{FF2B5EF4-FFF2-40B4-BE49-F238E27FC236}">
                <a16:creationId xmlns:a16="http://schemas.microsoft.com/office/drawing/2014/main" id="{684FA9BD-4B6F-DC9F-AC14-55D6035FD49C}"/>
              </a:ext>
            </a:extLst>
          </p:cNvPr>
          <p:cNvSpPr txBox="1"/>
          <p:nvPr/>
        </p:nvSpPr>
        <p:spPr>
          <a:xfrm>
            <a:off x="1488180" y="6094740"/>
            <a:ext cx="1813317"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85 - 86 of report)</a:t>
            </a:r>
            <a:endParaRPr lang="en-US" sz="1100" dirty="0"/>
          </a:p>
        </p:txBody>
      </p:sp>
    </p:spTree>
    <p:extLst>
      <p:ext uri="{BB962C8B-B14F-4D97-AF65-F5344CB8AC3E}">
        <p14:creationId xmlns:p14="http://schemas.microsoft.com/office/powerpoint/2010/main" val="4056674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838E-CB55-2D46-795D-3B91624E7365}"/>
              </a:ext>
            </a:extLst>
          </p:cNvPr>
          <p:cNvSpPr>
            <a:spLocks noGrp="1"/>
          </p:cNvSpPr>
          <p:nvPr>
            <p:ph type="title"/>
          </p:nvPr>
        </p:nvSpPr>
        <p:spPr/>
        <p:txBody>
          <a:bodyPr>
            <a:normAutofit/>
          </a:bodyPr>
          <a:lstStyle/>
          <a:p>
            <a:r>
              <a:rPr lang="en-US" dirty="0"/>
              <a:t>Recommendations</a:t>
            </a:r>
          </a:p>
        </p:txBody>
      </p:sp>
      <p:sp>
        <p:nvSpPr>
          <p:cNvPr id="3" name="Content Placeholder 2">
            <a:extLst>
              <a:ext uri="{FF2B5EF4-FFF2-40B4-BE49-F238E27FC236}">
                <a16:creationId xmlns:a16="http://schemas.microsoft.com/office/drawing/2014/main" id="{53595BAB-8EC2-1CC6-E0A5-AE7661C500F1}"/>
              </a:ext>
            </a:extLst>
          </p:cNvPr>
          <p:cNvSpPr>
            <a:spLocks noGrp="1"/>
          </p:cNvSpPr>
          <p:nvPr>
            <p:ph idx="1"/>
          </p:nvPr>
        </p:nvSpPr>
        <p:spPr>
          <a:xfrm>
            <a:off x="838200" y="1690688"/>
            <a:ext cx="10515600" cy="4404051"/>
          </a:xfrm>
        </p:spPr>
        <p:txBody>
          <a:bodyPr>
            <a:normAutofit fontScale="85000" lnSpcReduction="20000"/>
          </a:bodyPr>
          <a:lstStyle/>
          <a:p>
            <a:pPr>
              <a:lnSpc>
                <a:spcPct val="100000"/>
              </a:lnSpc>
              <a:spcBef>
                <a:spcPts val="0"/>
              </a:spcBef>
            </a:pPr>
            <a:r>
              <a:rPr lang="en-US" sz="2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further recommended that the City of Silvis strongly encourage Genesis Ambulance to move its dispatch system from SECC to QCOMM911.  </a:t>
            </a:r>
          </a:p>
          <a:p>
            <a:pPr marL="0" indent="0">
              <a:lnSpc>
                <a:spcPct val="100000"/>
              </a:lnSpc>
              <a:spcBef>
                <a:spcPts val="0"/>
              </a:spcBef>
              <a:buNone/>
            </a:pPr>
            <a:endPar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Priority Dispatch could then be used to its full potential if the answering PSAP (QCOMM911) handled the entire dispatch of the ambulance.  </a:t>
            </a:r>
          </a:p>
          <a:p>
            <a:pPr marL="457200" lvl="1" indent="0">
              <a:lnSpc>
                <a:spcPct val="100000"/>
              </a:lnSpc>
              <a:spcBef>
                <a:spcPts val="0"/>
              </a:spcBef>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Since QCOMM911 dispatches ambulances from both Moline Fire Department and Coal Valley Fire Protection District, they have the capability of utilizing automatic vehicle locators (AVL) for all ambulances dispatched by their agency.  </a:t>
            </a:r>
          </a:p>
          <a:p>
            <a:pPr marL="457200" lvl="1" indent="0">
              <a:lnSpc>
                <a:spcPct val="100000"/>
              </a:lnSpc>
              <a:spcBef>
                <a:spcPts val="0"/>
              </a:spcBef>
              <a:buNone/>
            </a:pPr>
            <a:endPar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00000"/>
              </a:lnSpc>
              <a:spcBef>
                <a:spcPts val="0"/>
              </a:spcBef>
            </a:pP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By bringing Genesis Ambulance into the QCOMM911 system, all AVL-equipped Genesis ambulances would also be visible to QCOMM911 telecommunicators. </a:t>
            </a:r>
          </a:p>
          <a:p>
            <a:pPr marL="457200" lvl="1" indent="0">
              <a:lnSpc>
                <a:spcPct val="100000"/>
              </a:lnSpc>
              <a:spcBef>
                <a:spcPts val="0"/>
              </a:spcBef>
              <a:buNone/>
            </a:pPr>
            <a:endPar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0000"/>
              </a:lnSpc>
              <a:spcBef>
                <a:spcPts val="0"/>
              </a:spcBef>
            </a:pP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QCOMM911 would assess and dispatch the closest mutual aid ambulance into the City of Silvis if a Genesis Ambulance is unavailable or is responding from a significant distance.  </a:t>
            </a:r>
          </a:p>
          <a:p>
            <a:pPr marL="914400" lvl="2" indent="0">
              <a:lnSpc>
                <a:spcPct val="100000"/>
              </a:lnSpc>
              <a:spcBef>
                <a:spcPts val="0"/>
              </a:spcBef>
              <a:buNone/>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lvl="2">
              <a:lnSpc>
                <a:spcPct val="100000"/>
              </a:lnSpc>
              <a:spcBef>
                <a:spcPts val="0"/>
              </a:spcBef>
            </a:pP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Genesis Ambulance’s </a:t>
            </a: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static box card model is antiquated and does not account for the dynamic movement of ambulances around the Quad Cities area. </a:t>
            </a:r>
          </a:p>
          <a:p>
            <a:pPr marL="914400" lvl="2" indent="0">
              <a:lnSpc>
                <a:spcPct val="100000"/>
              </a:lnSpc>
              <a:spcBef>
                <a:spcPts val="0"/>
              </a:spcBef>
              <a:buNone/>
            </a:pPr>
            <a:endPar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lvl="2">
              <a:lnSpc>
                <a:spcPct val="100000"/>
              </a:lnSpc>
              <a:spcBef>
                <a:spcPts val="0"/>
              </a:spcBef>
            </a:pPr>
            <a:r>
              <a:rPr lang="en-US" sz="1900" dirty="0">
                <a:solidFill>
                  <a:srgbClr val="000000"/>
                </a:solidFill>
                <a:latin typeface="Calibri" panose="020F0502020204030204" pitchFamily="34" charset="0"/>
                <a:ea typeface="Calibri" panose="020F0502020204030204" pitchFamily="34" charset="0"/>
                <a:cs typeface="Times New Roman" panose="02020603050405020304" pitchFamily="18" charset="0"/>
              </a:rPr>
              <a:t>T</a:t>
            </a:r>
            <a:r>
              <a:rPr lang="en-US" sz="19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 AVL program as described would only be effective for Silvis if Genesis Ambulances were dispatched by QCOMM911.</a:t>
            </a:r>
            <a:endParaRPr lang="en-US" dirty="0"/>
          </a:p>
        </p:txBody>
      </p:sp>
      <p:sp>
        <p:nvSpPr>
          <p:cNvPr id="5" name="Date Placeholder 4">
            <a:extLst>
              <a:ext uri="{FF2B5EF4-FFF2-40B4-BE49-F238E27FC236}">
                <a16:creationId xmlns:a16="http://schemas.microsoft.com/office/drawing/2014/main" id="{6C9AF2A7-D9B2-E5CB-251C-59B0C80487DA}"/>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E8AF7537-1AF5-5B99-4137-B70D7E34D8F1}"/>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72B8DE9C-5BD7-3493-F9A0-F8647A171FB6}"/>
              </a:ext>
            </a:extLst>
          </p:cNvPr>
          <p:cNvSpPr>
            <a:spLocks noGrp="1"/>
          </p:cNvSpPr>
          <p:nvPr>
            <p:ph type="sldNum" sz="quarter" idx="12"/>
          </p:nvPr>
        </p:nvSpPr>
        <p:spPr/>
        <p:txBody>
          <a:bodyPr/>
          <a:lstStyle/>
          <a:p>
            <a:fld id="{B12FBFFE-A26A-4416-9B30-DAA69B61D76C}" type="slidenum">
              <a:rPr lang="en-US" smtClean="0"/>
              <a:t>26</a:t>
            </a:fld>
            <a:endParaRPr lang="en-US"/>
          </a:p>
        </p:txBody>
      </p:sp>
      <p:sp>
        <p:nvSpPr>
          <p:cNvPr id="4" name="TextBox 3">
            <a:extLst>
              <a:ext uri="{FF2B5EF4-FFF2-40B4-BE49-F238E27FC236}">
                <a16:creationId xmlns:a16="http://schemas.microsoft.com/office/drawing/2014/main" id="{CE504E86-3B8E-733F-0171-F6487433CCB1}"/>
              </a:ext>
            </a:extLst>
          </p:cNvPr>
          <p:cNvSpPr txBox="1"/>
          <p:nvPr/>
        </p:nvSpPr>
        <p:spPr>
          <a:xfrm>
            <a:off x="1488180" y="6094740"/>
            <a:ext cx="1561646"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 86 of report)</a:t>
            </a:r>
            <a:endParaRPr lang="en-US" sz="1100" dirty="0"/>
          </a:p>
        </p:txBody>
      </p:sp>
    </p:spTree>
    <p:extLst>
      <p:ext uri="{BB962C8B-B14F-4D97-AF65-F5344CB8AC3E}">
        <p14:creationId xmlns:p14="http://schemas.microsoft.com/office/powerpoint/2010/main" val="26387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838E-CB55-2D46-795D-3B91624E7365}"/>
              </a:ext>
            </a:extLst>
          </p:cNvPr>
          <p:cNvSpPr>
            <a:spLocks noGrp="1"/>
          </p:cNvSpPr>
          <p:nvPr>
            <p:ph type="title"/>
          </p:nvPr>
        </p:nvSpPr>
        <p:spPr/>
        <p:txBody>
          <a:bodyPr>
            <a:normAutofit fontScale="90000"/>
          </a:bodyPr>
          <a:lstStyle/>
          <a:p>
            <a:r>
              <a:rPr lang="en-US" dirty="0"/>
              <a:t>Developing a </a:t>
            </a:r>
            <a:br>
              <a:rPr lang="en-US" dirty="0"/>
            </a:br>
            <a:r>
              <a:rPr lang="en-US" dirty="0"/>
              <a:t>Fire-Based Medical First Responder Program</a:t>
            </a:r>
          </a:p>
        </p:txBody>
      </p:sp>
      <p:sp>
        <p:nvSpPr>
          <p:cNvPr id="3" name="Content Placeholder 2">
            <a:extLst>
              <a:ext uri="{FF2B5EF4-FFF2-40B4-BE49-F238E27FC236}">
                <a16:creationId xmlns:a16="http://schemas.microsoft.com/office/drawing/2014/main" id="{53595BAB-8EC2-1CC6-E0A5-AE7661C500F1}"/>
              </a:ext>
            </a:extLst>
          </p:cNvPr>
          <p:cNvSpPr>
            <a:spLocks noGrp="1"/>
          </p:cNvSpPr>
          <p:nvPr>
            <p:ph sz="half" idx="1"/>
          </p:nvPr>
        </p:nvSpPr>
        <p:spPr/>
        <p:txBody>
          <a:bodyPr>
            <a:normAutofit fontScale="92500" lnSpcReduction="20000"/>
          </a:bodyPr>
          <a:lstStyle/>
          <a:p>
            <a:pPr>
              <a:lnSpc>
                <a:spcPct val="110000"/>
              </a:lnSpc>
              <a:spcBef>
                <a:spcPts val="0"/>
              </a:spcBef>
            </a:pPr>
            <a:r>
              <a:rPr lang="en-US" sz="2600" dirty="0">
                <a:effectLst/>
                <a:latin typeface="Calibri" panose="020F0502020204030204" pitchFamily="34" charset="0"/>
                <a:ea typeface="Calibri" panose="020F0502020204030204" pitchFamily="34" charset="0"/>
                <a:cs typeface="Times New Roman" panose="02020603050405020304" pitchFamily="18" charset="0"/>
              </a:rPr>
              <a:t>Approximately 1450 ambulance calls occur annually in the City of Silvis.  </a:t>
            </a:r>
          </a:p>
          <a:p>
            <a:pPr>
              <a:lnSpc>
                <a:spcPct val="110000"/>
              </a:lnSpc>
            </a:pPr>
            <a:r>
              <a:rPr lang="en-US" sz="2600" dirty="0"/>
              <a:t>Recommend that Silvis train and certify FD members as medical first responders.</a:t>
            </a:r>
          </a:p>
          <a:p>
            <a:pPr>
              <a:lnSpc>
                <a:spcPct val="120000"/>
              </a:lnSpc>
            </a:pPr>
            <a:r>
              <a:rPr lang="en-US" sz="2600" dirty="0"/>
              <a:t>Allow QCOMM911 to Medical Priority Dispatch (MPDS)</a:t>
            </a:r>
          </a:p>
          <a:p>
            <a:pPr lvl="1"/>
            <a:r>
              <a:rPr lang="en-US" sz="2200" dirty="0"/>
              <a:t>FD would respond on high acuity calls - approximately 420 annually</a:t>
            </a:r>
          </a:p>
          <a:p>
            <a:pPr lvl="2"/>
            <a:r>
              <a:rPr lang="en-US" sz="2200" dirty="0"/>
              <a:t>53% - Handled by paid-on-premise personnel </a:t>
            </a:r>
          </a:p>
          <a:p>
            <a:pPr lvl="2"/>
            <a:r>
              <a:rPr lang="en-US" sz="2200" dirty="0"/>
              <a:t>47% - Handled by paid-on-call members  </a:t>
            </a:r>
          </a:p>
          <a:p>
            <a:pPr>
              <a:lnSpc>
                <a:spcPct val="115000"/>
              </a:lnSpc>
              <a:spcBef>
                <a:spcPts val="0"/>
              </a:spcBef>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endParaRPr lang="en-US" dirty="0"/>
          </a:p>
        </p:txBody>
      </p:sp>
      <p:sp>
        <p:nvSpPr>
          <p:cNvPr id="5" name="Date Placeholder 4">
            <a:extLst>
              <a:ext uri="{FF2B5EF4-FFF2-40B4-BE49-F238E27FC236}">
                <a16:creationId xmlns:a16="http://schemas.microsoft.com/office/drawing/2014/main" id="{6C9AF2A7-D9B2-E5CB-251C-59B0C80487DA}"/>
              </a:ext>
            </a:extLst>
          </p:cNvPr>
          <p:cNvSpPr>
            <a:spLocks noGrp="1"/>
          </p:cNvSpPr>
          <p:nvPr>
            <p:ph type="dt" sz="half" idx="10"/>
          </p:nvPr>
        </p:nvSpPr>
        <p:spPr/>
        <p:txBody>
          <a:bodyPr/>
          <a:lstStyle/>
          <a:p>
            <a:r>
              <a:rPr lang="en-US" dirty="0"/>
              <a:t>3/7/2024</a:t>
            </a:r>
          </a:p>
        </p:txBody>
      </p:sp>
      <p:sp>
        <p:nvSpPr>
          <p:cNvPr id="6" name="Footer Placeholder 5">
            <a:extLst>
              <a:ext uri="{FF2B5EF4-FFF2-40B4-BE49-F238E27FC236}">
                <a16:creationId xmlns:a16="http://schemas.microsoft.com/office/drawing/2014/main" id="{E8AF7537-1AF5-5B99-4137-B70D7E34D8F1}"/>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72B8DE9C-5BD7-3493-F9A0-F8647A171FB6}"/>
              </a:ext>
            </a:extLst>
          </p:cNvPr>
          <p:cNvSpPr>
            <a:spLocks noGrp="1"/>
          </p:cNvSpPr>
          <p:nvPr>
            <p:ph type="sldNum" sz="quarter" idx="12"/>
          </p:nvPr>
        </p:nvSpPr>
        <p:spPr/>
        <p:txBody>
          <a:bodyPr/>
          <a:lstStyle/>
          <a:p>
            <a:fld id="{B12FBFFE-A26A-4416-9B30-DAA69B61D76C}" type="slidenum">
              <a:rPr lang="en-US" smtClean="0"/>
              <a:t>27</a:t>
            </a:fld>
            <a:endParaRPr lang="en-US"/>
          </a:p>
        </p:txBody>
      </p:sp>
      <p:graphicFrame>
        <p:nvGraphicFramePr>
          <p:cNvPr id="8" name="Content Placeholder 7">
            <a:extLst>
              <a:ext uri="{FF2B5EF4-FFF2-40B4-BE49-F238E27FC236}">
                <a16:creationId xmlns:a16="http://schemas.microsoft.com/office/drawing/2014/main" id="{FE3ABB1C-EDC4-3056-57C8-8AB70238BBB6}"/>
              </a:ext>
            </a:extLst>
          </p:cNvPr>
          <p:cNvGraphicFramePr>
            <a:graphicFrameLocks noGrp="1"/>
          </p:cNvGraphicFramePr>
          <p:nvPr>
            <p:ph sz="half" idx="2"/>
            <p:extLst>
              <p:ext uri="{D42A27DB-BD31-4B8C-83A1-F6EECF244321}">
                <p14:modId xmlns:p14="http://schemas.microsoft.com/office/powerpoint/2010/main" val="3524497465"/>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47894497-02C2-6377-9316-13137E57ADF6}"/>
              </a:ext>
            </a:extLst>
          </p:cNvPr>
          <p:cNvSpPr/>
          <p:nvPr/>
        </p:nvSpPr>
        <p:spPr>
          <a:xfrm>
            <a:off x="8153400" y="2491740"/>
            <a:ext cx="2385060" cy="1247140"/>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69DB6514-1CDD-C2D6-9092-4BD48A2376F4}"/>
              </a:ext>
            </a:extLst>
          </p:cNvPr>
          <p:cNvSpPr txBox="1"/>
          <p:nvPr/>
        </p:nvSpPr>
        <p:spPr>
          <a:xfrm>
            <a:off x="1488180" y="6094740"/>
            <a:ext cx="2087431"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73, 84 – 86, of report)</a:t>
            </a:r>
            <a:endParaRPr lang="en-US" sz="1100" dirty="0"/>
          </a:p>
        </p:txBody>
      </p:sp>
    </p:spTree>
    <p:extLst>
      <p:ext uri="{BB962C8B-B14F-4D97-AF65-F5344CB8AC3E}">
        <p14:creationId xmlns:p14="http://schemas.microsoft.com/office/powerpoint/2010/main" val="164335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83D8A53-1A9F-122F-5856-9AD1C0B6D458}"/>
              </a:ext>
            </a:extLst>
          </p:cNvPr>
          <p:cNvSpPr>
            <a:spLocks noGrp="1"/>
          </p:cNvSpPr>
          <p:nvPr>
            <p:ph type="dt" sz="half" idx="10"/>
          </p:nvPr>
        </p:nvSpPr>
        <p:spPr/>
        <p:txBody>
          <a:bodyPr/>
          <a:lstStyle/>
          <a:p>
            <a:r>
              <a:rPr lang="en-US"/>
              <a:t>3/7/2024</a:t>
            </a:r>
          </a:p>
        </p:txBody>
      </p:sp>
      <p:sp>
        <p:nvSpPr>
          <p:cNvPr id="6" name="Slide Number Placeholder 5">
            <a:extLst>
              <a:ext uri="{FF2B5EF4-FFF2-40B4-BE49-F238E27FC236}">
                <a16:creationId xmlns:a16="http://schemas.microsoft.com/office/drawing/2014/main" id="{62578BFB-C55A-25EC-90CA-54F58D64D4DA}"/>
              </a:ext>
            </a:extLst>
          </p:cNvPr>
          <p:cNvSpPr>
            <a:spLocks noGrp="1"/>
          </p:cNvSpPr>
          <p:nvPr>
            <p:ph type="sldNum" sz="quarter" idx="12"/>
          </p:nvPr>
        </p:nvSpPr>
        <p:spPr/>
        <p:txBody>
          <a:bodyPr/>
          <a:lstStyle/>
          <a:p>
            <a:fld id="{B12FBFFE-A26A-4416-9B30-DAA69B61D76C}" type="slidenum">
              <a:rPr lang="en-US" smtClean="0"/>
              <a:t>28</a:t>
            </a:fld>
            <a:endParaRPr lang="en-US"/>
          </a:p>
        </p:txBody>
      </p:sp>
      <p:pic>
        <p:nvPicPr>
          <p:cNvPr id="7" name="Picture 6" descr="A screenshot of a computer&#10;&#10;Description automatically generated">
            <a:extLst>
              <a:ext uri="{FF2B5EF4-FFF2-40B4-BE49-F238E27FC236}">
                <a16:creationId xmlns:a16="http://schemas.microsoft.com/office/drawing/2014/main" id="{F7FA6E14-0632-5389-94E0-286E64A9CCF1}"/>
              </a:ext>
            </a:extLst>
          </p:cNvPr>
          <p:cNvPicPr>
            <a:picLocks noChangeAspect="1"/>
          </p:cNvPicPr>
          <p:nvPr/>
        </p:nvPicPr>
        <p:blipFill>
          <a:blip r:embed="rId2"/>
          <a:stretch>
            <a:fillRect/>
          </a:stretch>
        </p:blipFill>
        <p:spPr>
          <a:xfrm>
            <a:off x="3962402" y="0"/>
            <a:ext cx="8152430" cy="6843373"/>
          </a:xfrm>
          <a:prstGeom prst="rect">
            <a:avLst/>
          </a:prstGeom>
        </p:spPr>
      </p:pic>
      <p:sp>
        <p:nvSpPr>
          <p:cNvPr id="8" name="TextBox 7">
            <a:extLst>
              <a:ext uri="{FF2B5EF4-FFF2-40B4-BE49-F238E27FC236}">
                <a16:creationId xmlns:a16="http://schemas.microsoft.com/office/drawing/2014/main" id="{3C83205C-4C33-26C2-DA5A-1091C3B4D02B}"/>
              </a:ext>
            </a:extLst>
          </p:cNvPr>
          <p:cNvSpPr txBox="1"/>
          <p:nvPr/>
        </p:nvSpPr>
        <p:spPr>
          <a:xfrm>
            <a:off x="221971" y="2354234"/>
            <a:ext cx="3359429" cy="646331"/>
          </a:xfrm>
          <a:prstGeom prst="rect">
            <a:avLst/>
          </a:prstGeom>
          <a:noFill/>
        </p:spPr>
        <p:txBody>
          <a:bodyPr wrap="square" rtlCol="0">
            <a:spAutoFit/>
          </a:bodyPr>
          <a:lstStyle/>
          <a:p>
            <a:pPr marL="0" marR="0" algn="ctr">
              <a:spcBef>
                <a:spcPts val="0"/>
              </a:spcBef>
              <a:spcAft>
                <a:spcPts val="0"/>
              </a:spcAft>
            </a:pPr>
            <a:r>
              <a:rPr lang="en-US" sz="1800" b="1" i="1">
                <a:solidFill>
                  <a:srgbClr val="000000"/>
                </a:solidFill>
                <a:effectLst/>
                <a:latin typeface="Calibri" panose="020F0502020204030204" pitchFamily="34" charset="0"/>
                <a:ea typeface="Calibri" panose="020F0502020204030204" pitchFamily="34" charset="0"/>
                <a:cs typeface="Calibri" panose="020F0502020204030204" pitchFamily="34" charset="0"/>
              </a:rPr>
              <a:t>Ambulance Call Volume Numbers Based on Level of Accuity</a:t>
            </a:r>
          </a:p>
        </p:txBody>
      </p:sp>
      <p:sp>
        <p:nvSpPr>
          <p:cNvPr id="2" name="TextBox 1">
            <a:extLst>
              <a:ext uri="{FF2B5EF4-FFF2-40B4-BE49-F238E27FC236}">
                <a16:creationId xmlns:a16="http://schemas.microsoft.com/office/drawing/2014/main" id="{D231A250-F3E0-3E2A-4E3C-89560576C446}"/>
              </a:ext>
            </a:extLst>
          </p:cNvPr>
          <p:cNvSpPr txBox="1"/>
          <p:nvPr/>
        </p:nvSpPr>
        <p:spPr>
          <a:xfrm>
            <a:off x="1488180" y="6094740"/>
            <a:ext cx="1561646"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 82 of report)</a:t>
            </a:r>
            <a:endParaRPr lang="en-US" sz="1100" dirty="0"/>
          </a:p>
        </p:txBody>
      </p:sp>
    </p:spTree>
    <p:extLst>
      <p:ext uri="{BB962C8B-B14F-4D97-AF65-F5344CB8AC3E}">
        <p14:creationId xmlns:p14="http://schemas.microsoft.com/office/powerpoint/2010/main" val="568035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5F31C4-13E2-A5B5-92FA-FD67476E25E1}"/>
              </a:ext>
            </a:extLst>
          </p:cNvPr>
          <p:cNvSpPr>
            <a:spLocks noGrp="1"/>
          </p:cNvSpPr>
          <p:nvPr>
            <p:ph type="title"/>
          </p:nvPr>
        </p:nvSpPr>
        <p:spPr>
          <a:xfrm>
            <a:off x="1997528" y="408766"/>
            <a:ext cx="8196943" cy="1325563"/>
          </a:xfrm>
        </p:spPr>
        <p:txBody>
          <a:bodyPr>
            <a:normAutofit fontScale="90000"/>
          </a:bodyPr>
          <a:lstStyle/>
          <a:p>
            <a:r>
              <a:rPr lang="en-US" dirty="0"/>
              <a:t>Costing a </a:t>
            </a:r>
            <a:br>
              <a:rPr lang="en-US" dirty="0"/>
            </a:br>
            <a:r>
              <a:rPr lang="en-US" dirty="0"/>
              <a:t>Fire-Based Medical First Responder Program</a:t>
            </a:r>
          </a:p>
        </p:txBody>
      </p:sp>
      <p:sp>
        <p:nvSpPr>
          <p:cNvPr id="8" name="Content Placeholder 7">
            <a:extLst>
              <a:ext uri="{FF2B5EF4-FFF2-40B4-BE49-F238E27FC236}">
                <a16:creationId xmlns:a16="http://schemas.microsoft.com/office/drawing/2014/main" id="{6CAB15FC-CA5B-C0A8-3A7C-2041D427558B}"/>
              </a:ext>
            </a:extLst>
          </p:cNvPr>
          <p:cNvSpPr>
            <a:spLocks noGrp="1"/>
          </p:cNvSpPr>
          <p:nvPr>
            <p:ph idx="1"/>
          </p:nvPr>
        </p:nvSpPr>
        <p:spPr>
          <a:xfrm>
            <a:off x="838199" y="4122651"/>
            <a:ext cx="10515600" cy="2042361"/>
          </a:xfrm>
        </p:spPr>
        <p:txBody>
          <a:bodyPr>
            <a:normAutofit fontScale="92500" lnSpcReduction="10000"/>
          </a:bodyPr>
          <a:lstStyle/>
          <a:p>
            <a:r>
              <a:rPr lang="en-US" sz="2400" dirty="0"/>
              <a:t>Initial Training:  Approximately $2,500 per member ($40,000 total)</a:t>
            </a:r>
          </a:p>
          <a:p>
            <a:r>
              <a:rPr lang="en-US" sz="2400" dirty="0"/>
              <a:t>Startup basic equipment and supplies (minus AEDs):  $10,000 - $12,000</a:t>
            </a:r>
          </a:p>
          <a:p>
            <a:r>
              <a:rPr lang="en-US" sz="2400" dirty="0"/>
              <a:t>Annual replacement of supplies and medical equipment:  $8,000</a:t>
            </a:r>
          </a:p>
          <a:p>
            <a:r>
              <a:rPr lang="en-US" sz="2400" dirty="0"/>
              <a:t>Resource Hospital/Medical Director Fees: ??</a:t>
            </a:r>
          </a:p>
          <a:p>
            <a:r>
              <a:rPr lang="en-US" sz="2400" dirty="0"/>
              <a:t>Increased annual apparatus costs:  $5,000 - $10,000 </a:t>
            </a:r>
          </a:p>
        </p:txBody>
      </p:sp>
      <p:sp>
        <p:nvSpPr>
          <p:cNvPr id="2" name="Date Placeholder 1">
            <a:extLst>
              <a:ext uri="{FF2B5EF4-FFF2-40B4-BE49-F238E27FC236}">
                <a16:creationId xmlns:a16="http://schemas.microsoft.com/office/drawing/2014/main" id="{E4D30481-EE5D-9DE0-70F8-CFDF368C6ED6}"/>
              </a:ext>
            </a:extLst>
          </p:cNvPr>
          <p:cNvSpPr>
            <a:spLocks noGrp="1"/>
          </p:cNvSpPr>
          <p:nvPr>
            <p:ph type="dt" sz="half" idx="10"/>
          </p:nvPr>
        </p:nvSpPr>
        <p:spPr/>
        <p:txBody>
          <a:bodyPr/>
          <a:lstStyle/>
          <a:p>
            <a:r>
              <a:rPr lang="en-US"/>
              <a:t>3/7/2024</a:t>
            </a:r>
          </a:p>
        </p:txBody>
      </p:sp>
      <p:sp>
        <p:nvSpPr>
          <p:cNvPr id="3" name="Footer Placeholder 2">
            <a:extLst>
              <a:ext uri="{FF2B5EF4-FFF2-40B4-BE49-F238E27FC236}">
                <a16:creationId xmlns:a16="http://schemas.microsoft.com/office/drawing/2014/main" id="{3B359174-BA86-1EC8-7E66-7B504680DB5E}"/>
              </a:ext>
            </a:extLst>
          </p:cNvPr>
          <p:cNvSpPr>
            <a:spLocks noGrp="1"/>
          </p:cNvSpPr>
          <p:nvPr>
            <p:ph type="ftr" sz="quarter" idx="11"/>
          </p:nvPr>
        </p:nvSpPr>
        <p:spPr/>
        <p:txBody>
          <a:bodyPr/>
          <a:lstStyle/>
          <a:p>
            <a:r>
              <a:rPr lang="en-US"/>
              <a:t>Craig A. Haigh                                                                                                                             Senior Consultant</a:t>
            </a:r>
          </a:p>
        </p:txBody>
      </p:sp>
      <p:sp>
        <p:nvSpPr>
          <p:cNvPr id="4" name="Slide Number Placeholder 3">
            <a:extLst>
              <a:ext uri="{FF2B5EF4-FFF2-40B4-BE49-F238E27FC236}">
                <a16:creationId xmlns:a16="http://schemas.microsoft.com/office/drawing/2014/main" id="{905D2C64-69BF-4D48-C9C0-F530A4988F2F}"/>
              </a:ext>
            </a:extLst>
          </p:cNvPr>
          <p:cNvSpPr>
            <a:spLocks noGrp="1"/>
          </p:cNvSpPr>
          <p:nvPr>
            <p:ph type="sldNum" sz="quarter" idx="12"/>
          </p:nvPr>
        </p:nvSpPr>
        <p:spPr/>
        <p:txBody>
          <a:bodyPr/>
          <a:lstStyle/>
          <a:p>
            <a:fld id="{B12FBFFE-A26A-4416-9B30-DAA69B61D76C}" type="slidenum">
              <a:rPr lang="en-US" smtClean="0"/>
              <a:t>29</a:t>
            </a:fld>
            <a:endParaRPr lang="en-US"/>
          </a:p>
        </p:txBody>
      </p:sp>
      <p:pic>
        <p:nvPicPr>
          <p:cNvPr id="9" name="Picture 8">
            <a:extLst>
              <a:ext uri="{FF2B5EF4-FFF2-40B4-BE49-F238E27FC236}">
                <a16:creationId xmlns:a16="http://schemas.microsoft.com/office/drawing/2014/main" id="{64917002-DA1C-CED3-8B06-F42C4CA934F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1805" y="2137034"/>
            <a:ext cx="8828913" cy="1582912"/>
          </a:xfrm>
          <a:prstGeom prst="rect">
            <a:avLst/>
          </a:prstGeom>
          <a:noFill/>
          <a:ln>
            <a:noFill/>
          </a:ln>
        </p:spPr>
      </p:pic>
      <p:sp>
        <p:nvSpPr>
          <p:cNvPr id="10" name="Oval 9">
            <a:extLst>
              <a:ext uri="{FF2B5EF4-FFF2-40B4-BE49-F238E27FC236}">
                <a16:creationId xmlns:a16="http://schemas.microsoft.com/office/drawing/2014/main" id="{F725C2A6-D840-537D-A23D-720FFF76724C}"/>
              </a:ext>
            </a:extLst>
          </p:cNvPr>
          <p:cNvSpPr/>
          <p:nvPr/>
        </p:nvSpPr>
        <p:spPr>
          <a:xfrm>
            <a:off x="9227127" y="3341717"/>
            <a:ext cx="1353591" cy="448887"/>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AA0DE33-797B-B34B-4775-714AA0B6431A}"/>
              </a:ext>
            </a:extLst>
          </p:cNvPr>
          <p:cNvSpPr txBox="1"/>
          <p:nvPr/>
        </p:nvSpPr>
        <p:spPr>
          <a:xfrm>
            <a:off x="1488180" y="6094740"/>
            <a:ext cx="1561646"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 86 of report)</a:t>
            </a:r>
            <a:endParaRPr lang="en-US" sz="1100" dirty="0"/>
          </a:p>
        </p:txBody>
      </p:sp>
    </p:spTree>
    <p:extLst>
      <p:ext uri="{BB962C8B-B14F-4D97-AF65-F5344CB8AC3E}">
        <p14:creationId xmlns:p14="http://schemas.microsoft.com/office/powerpoint/2010/main" val="3782594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7868643-C0A0-5791-5F49-7867CC9AA8EF}"/>
              </a:ext>
            </a:extLst>
          </p:cNvPr>
          <p:cNvSpPr>
            <a:spLocks noGrp="1"/>
          </p:cNvSpPr>
          <p:nvPr>
            <p:ph type="title"/>
          </p:nvPr>
        </p:nvSpPr>
        <p:spPr/>
        <p:txBody>
          <a:bodyPr/>
          <a:lstStyle/>
          <a:p>
            <a:r>
              <a:rPr lang="en-US" dirty="0"/>
              <a:t>Study Methodology</a:t>
            </a:r>
          </a:p>
        </p:txBody>
      </p:sp>
      <p:sp>
        <p:nvSpPr>
          <p:cNvPr id="7" name="Date Placeholder 6">
            <a:extLst>
              <a:ext uri="{FF2B5EF4-FFF2-40B4-BE49-F238E27FC236}">
                <a16:creationId xmlns:a16="http://schemas.microsoft.com/office/drawing/2014/main" id="{A10F0716-2A7C-779B-0A63-ABE07515AA10}"/>
              </a:ext>
            </a:extLst>
          </p:cNvPr>
          <p:cNvSpPr>
            <a:spLocks noGrp="1"/>
          </p:cNvSpPr>
          <p:nvPr>
            <p:ph type="dt" sz="half" idx="10"/>
          </p:nvPr>
        </p:nvSpPr>
        <p:spPr/>
        <p:txBody>
          <a:bodyPr/>
          <a:lstStyle/>
          <a:p>
            <a:r>
              <a:rPr lang="en-US"/>
              <a:t>3/7/2024</a:t>
            </a:r>
          </a:p>
        </p:txBody>
      </p:sp>
      <p:sp>
        <p:nvSpPr>
          <p:cNvPr id="8" name="Footer Placeholder 7">
            <a:extLst>
              <a:ext uri="{FF2B5EF4-FFF2-40B4-BE49-F238E27FC236}">
                <a16:creationId xmlns:a16="http://schemas.microsoft.com/office/drawing/2014/main" id="{6863D44A-E103-E6ED-8568-4BD91711DE47}"/>
              </a:ext>
            </a:extLst>
          </p:cNvPr>
          <p:cNvSpPr>
            <a:spLocks noGrp="1"/>
          </p:cNvSpPr>
          <p:nvPr>
            <p:ph type="ftr" sz="quarter" idx="11"/>
          </p:nvPr>
        </p:nvSpPr>
        <p:spPr/>
        <p:txBody>
          <a:bodyPr/>
          <a:lstStyle/>
          <a:p>
            <a:r>
              <a:rPr lang="en-US"/>
              <a:t>Craig A. Haigh                                                                                                                             Senior Consultant</a:t>
            </a:r>
          </a:p>
        </p:txBody>
      </p:sp>
      <p:sp>
        <p:nvSpPr>
          <p:cNvPr id="9" name="Slide Number Placeholder 8">
            <a:extLst>
              <a:ext uri="{FF2B5EF4-FFF2-40B4-BE49-F238E27FC236}">
                <a16:creationId xmlns:a16="http://schemas.microsoft.com/office/drawing/2014/main" id="{13C729D9-3C86-5EC4-AC40-F3EAE983C5D0}"/>
              </a:ext>
            </a:extLst>
          </p:cNvPr>
          <p:cNvSpPr>
            <a:spLocks noGrp="1"/>
          </p:cNvSpPr>
          <p:nvPr>
            <p:ph type="sldNum" sz="quarter" idx="12"/>
          </p:nvPr>
        </p:nvSpPr>
        <p:spPr/>
        <p:txBody>
          <a:bodyPr/>
          <a:lstStyle/>
          <a:p>
            <a:fld id="{B12FBFFE-A26A-4416-9B30-DAA69B61D76C}" type="slidenum">
              <a:rPr lang="en-US" smtClean="0"/>
              <a:t>3</a:t>
            </a:fld>
            <a:endParaRPr lang="en-US"/>
          </a:p>
        </p:txBody>
      </p:sp>
      <p:sp>
        <p:nvSpPr>
          <p:cNvPr id="11" name="TextBox 10">
            <a:extLst>
              <a:ext uri="{FF2B5EF4-FFF2-40B4-BE49-F238E27FC236}">
                <a16:creationId xmlns:a16="http://schemas.microsoft.com/office/drawing/2014/main" id="{77FD40AA-A94D-FD31-6716-1AF1044C07BE}"/>
              </a:ext>
            </a:extLst>
          </p:cNvPr>
          <p:cNvSpPr txBox="1"/>
          <p:nvPr/>
        </p:nvSpPr>
        <p:spPr>
          <a:xfrm>
            <a:off x="546562" y="2032770"/>
            <a:ext cx="3188084" cy="1200329"/>
          </a:xfrm>
          <a:prstGeom prst="rect">
            <a:avLst/>
          </a:prstGeom>
          <a:noFill/>
          <a:ln>
            <a:solidFill>
              <a:schemeClr val="tx1"/>
            </a:solidFill>
          </a:ln>
        </p:spPr>
        <p:txBody>
          <a:bodyPr wrap="square" rtlCol="0">
            <a:spAutoFit/>
          </a:bodyPr>
          <a:lstStyle/>
          <a:p>
            <a:pPr algn="ctr"/>
            <a:r>
              <a:rPr lang="en-US" b="1" u="sng" dirty="0">
                <a:solidFill>
                  <a:srgbClr val="2F5496"/>
                </a:solidFill>
              </a:rPr>
              <a:t>HISTORICAL REVIEW</a:t>
            </a:r>
          </a:p>
          <a:p>
            <a:pPr algn="ctr"/>
            <a:r>
              <a:rPr lang="en-US" dirty="0"/>
              <a:t>Understand how the organization makes decisions based on its foundational story.</a:t>
            </a:r>
          </a:p>
        </p:txBody>
      </p:sp>
      <p:sp>
        <p:nvSpPr>
          <p:cNvPr id="12" name="TextBox 11">
            <a:extLst>
              <a:ext uri="{FF2B5EF4-FFF2-40B4-BE49-F238E27FC236}">
                <a16:creationId xmlns:a16="http://schemas.microsoft.com/office/drawing/2014/main" id="{08DAEBE4-A389-3195-DE30-2405D1350018}"/>
              </a:ext>
            </a:extLst>
          </p:cNvPr>
          <p:cNvSpPr txBox="1"/>
          <p:nvPr/>
        </p:nvSpPr>
        <p:spPr>
          <a:xfrm>
            <a:off x="4104013" y="2032770"/>
            <a:ext cx="3875116" cy="1477328"/>
          </a:xfrm>
          <a:prstGeom prst="rect">
            <a:avLst/>
          </a:prstGeom>
          <a:noFill/>
          <a:ln>
            <a:solidFill>
              <a:schemeClr val="tx1"/>
            </a:solidFill>
          </a:ln>
        </p:spPr>
        <p:txBody>
          <a:bodyPr wrap="square" rtlCol="0">
            <a:spAutoFit/>
          </a:bodyPr>
          <a:lstStyle/>
          <a:p>
            <a:pPr algn="ctr"/>
            <a:r>
              <a:rPr lang="en-US" b="1" u="sng" dirty="0">
                <a:solidFill>
                  <a:srgbClr val="2F5496"/>
                </a:solidFill>
              </a:rPr>
              <a:t>STAKEHOLDER INTERVIEWS</a:t>
            </a:r>
          </a:p>
          <a:p>
            <a:pPr marL="285750" indent="-285750">
              <a:buFont typeface="Arial" panose="020B0604020202020204" pitchFamily="34" charset="0"/>
              <a:buChar char="•"/>
            </a:pPr>
            <a:r>
              <a:rPr lang="en-US" dirty="0"/>
              <a:t>Elected Officials</a:t>
            </a:r>
          </a:p>
          <a:p>
            <a:pPr marL="285750" indent="-285750">
              <a:buFont typeface="Arial" panose="020B0604020202020204" pitchFamily="34" charset="0"/>
              <a:buChar char="•"/>
            </a:pPr>
            <a:r>
              <a:rPr lang="en-US" dirty="0"/>
              <a:t>Staff</a:t>
            </a:r>
          </a:p>
          <a:p>
            <a:pPr marL="285750" indent="-285750">
              <a:buFont typeface="Arial" panose="020B0604020202020204" pitchFamily="34" charset="0"/>
              <a:buChar char="•"/>
            </a:pPr>
            <a:r>
              <a:rPr lang="en-US" dirty="0"/>
              <a:t>Partner Emergency Service Agencies</a:t>
            </a:r>
          </a:p>
          <a:p>
            <a:pPr marL="285750" indent="-285750">
              <a:buFont typeface="Arial" panose="020B0604020202020204" pitchFamily="34" charset="0"/>
              <a:buChar char="•"/>
            </a:pPr>
            <a:r>
              <a:rPr lang="en-US" dirty="0"/>
              <a:t>Fire Department Personnel</a:t>
            </a:r>
          </a:p>
        </p:txBody>
      </p:sp>
      <p:sp>
        <p:nvSpPr>
          <p:cNvPr id="13" name="TextBox 12">
            <a:extLst>
              <a:ext uri="{FF2B5EF4-FFF2-40B4-BE49-F238E27FC236}">
                <a16:creationId xmlns:a16="http://schemas.microsoft.com/office/drawing/2014/main" id="{4FEA2DE8-8D21-DAC1-A37B-61A4E88DDA0A}"/>
              </a:ext>
            </a:extLst>
          </p:cNvPr>
          <p:cNvSpPr txBox="1"/>
          <p:nvPr/>
        </p:nvSpPr>
        <p:spPr>
          <a:xfrm>
            <a:off x="8348496" y="2025318"/>
            <a:ext cx="3188084" cy="1754326"/>
          </a:xfrm>
          <a:prstGeom prst="rect">
            <a:avLst/>
          </a:prstGeom>
          <a:noFill/>
          <a:ln>
            <a:solidFill>
              <a:schemeClr val="tx1"/>
            </a:solidFill>
          </a:ln>
        </p:spPr>
        <p:txBody>
          <a:bodyPr wrap="square" rtlCol="0">
            <a:spAutoFit/>
          </a:bodyPr>
          <a:lstStyle/>
          <a:p>
            <a:pPr algn="ctr"/>
            <a:r>
              <a:rPr lang="en-US" b="1" u="sng" dirty="0">
                <a:solidFill>
                  <a:srgbClr val="2F5496"/>
                </a:solidFill>
              </a:rPr>
              <a:t>DATA ANALYSIS</a:t>
            </a:r>
          </a:p>
          <a:p>
            <a:pPr marL="285750" indent="-285750">
              <a:buFont typeface="Arial" panose="020B0604020202020204" pitchFamily="34" charset="0"/>
              <a:buChar char="•"/>
            </a:pPr>
            <a:r>
              <a:rPr lang="en-US" dirty="0"/>
              <a:t>Departmental Reporting</a:t>
            </a:r>
          </a:p>
          <a:p>
            <a:pPr marL="285750" indent="-285750">
              <a:buFont typeface="Arial" panose="020B0604020202020204" pitchFamily="34" charset="0"/>
              <a:buChar char="•"/>
            </a:pPr>
            <a:r>
              <a:rPr lang="en-US" dirty="0"/>
              <a:t>QCOMM 911 &amp; SECC</a:t>
            </a:r>
          </a:p>
          <a:p>
            <a:pPr marL="285750" indent="-285750">
              <a:buFont typeface="Arial" panose="020B0604020202020204" pitchFamily="34" charset="0"/>
              <a:buChar char="•"/>
            </a:pPr>
            <a:r>
              <a:rPr lang="en-US" dirty="0"/>
              <a:t>Drive time mapping</a:t>
            </a:r>
          </a:p>
          <a:p>
            <a:pPr marL="285750" indent="-285750">
              <a:buFont typeface="Arial" panose="020B0604020202020204" pitchFamily="34" charset="0"/>
              <a:buChar char="•"/>
            </a:pPr>
            <a:r>
              <a:rPr lang="en-US" dirty="0"/>
              <a:t>Compliance with National Standards &amp; Best Practices</a:t>
            </a:r>
          </a:p>
        </p:txBody>
      </p:sp>
      <p:sp>
        <p:nvSpPr>
          <p:cNvPr id="14" name="TextBox 13">
            <a:extLst>
              <a:ext uri="{FF2B5EF4-FFF2-40B4-BE49-F238E27FC236}">
                <a16:creationId xmlns:a16="http://schemas.microsoft.com/office/drawing/2014/main" id="{5778E6A7-E867-82A2-7C33-D2D4CA4BDA56}"/>
              </a:ext>
            </a:extLst>
          </p:cNvPr>
          <p:cNvSpPr txBox="1"/>
          <p:nvPr/>
        </p:nvSpPr>
        <p:spPr>
          <a:xfrm>
            <a:off x="1030084" y="4223624"/>
            <a:ext cx="10131829" cy="646331"/>
          </a:xfrm>
          <a:prstGeom prst="rect">
            <a:avLst/>
          </a:prstGeom>
          <a:noFill/>
          <a:ln>
            <a:solidFill>
              <a:schemeClr val="tx1"/>
            </a:solidFill>
          </a:ln>
        </p:spPr>
        <p:txBody>
          <a:bodyPr wrap="square" rtlCol="0">
            <a:spAutoFit/>
          </a:bodyPr>
          <a:lstStyle/>
          <a:p>
            <a:pPr algn="ctr"/>
            <a:r>
              <a:rPr lang="en-US" b="1" u="sng" dirty="0">
                <a:solidFill>
                  <a:srgbClr val="2F5496"/>
                </a:solidFill>
              </a:rPr>
              <a:t>IDENTIFICATION OF CHALLENGES</a:t>
            </a:r>
          </a:p>
          <a:p>
            <a:pPr algn="ctr"/>
            <a:r>
              <a:rPr lang="en-US" b="1" i="1" dirty="0"/>
              <a:t>Immediate and Emerging</a:t>
            </a:r>
          </a:p>
        </p:txBody>
      </p:sp>
      <p:sp>
        <p:nvSpPr>
          <p:cNvPr id="15" name="TextBox 14">
            <a:extLst>
              <a:ext uri="{FF2B5EF4-FFF2-40B4-BE49-F238E27FC236}">
                <a16:creationId xmlns:a16="http://schemas.microsoft.com/office/drawing/2014/main" id="{E523512F-A7A5-9369-BF4F-EB50F0A1FE46}"/>
              </a:ext>
            </a:extLst>
          </p:cNvPr>
          <p:cNvSpPr txBox="1"/>
          <p:nvPr/>
        </p:nvSpPr>
        <p:spPr>
          <a:xfrm>
            <a:off x="4916124" y="5301972"/>
            <a:ext cx="2359749" cy="923330"/>
          </a:xfrm>
          <a:prstGeom prst="rect">
            <a:avLst/>
          </a:prstGeom>
          <a:noFill/>
          <a:ln>
            <a:solidFill>
              <a:schemeClr val="tx1"/>
            </a:solidFill>
          </a:ln>
        </p:spPr>
        <p:txBody>
          <a:bodyPr wrap="none" rtlCol="0">
            <a:spAutoFit/>
          </a:bodyPr>
          <a:lstStyle/>
          <a:p>
            <a:r>
              <a:rPr lang="en-US" b="1" u="sng" dirty="0">
                <a:solidFill>
                  <a:srgbClr val="2F5496"/>
                </a:solidFill>
              </a:rPr>
              <a:t>RECOMMENDATIONS</a:t>
            </a:r>
          </a:p>
          <a:p>
            <a:pPr marL="285750" indent="-285750">
              <a:buFont typeface="Arial" panose="020B0604020202020204" pitchFamily="34" charset="0"/>
              <a:buChar char="•"/>
            </a:pPr>
            <a:r>
              <a:rPr lang="en-US" i="1" dirty="0"/>
              <a:t>Prioritized</a:t>
            </a:r>
          </a:p>
          <a:p>
            <a:pPr marL="285750" indent="-285750">
              <a:buFont typeface="Arial" panose="020B0604020202020204" pitchFamily="34" charset="0"/>
              <a:buChar char="•"/>
            </a:pPr>
            <a:r>
              <a:rPr lang="en-US" i="1" dirty="0"/>
              <a:t>Fiscally responsible</a:t>
            </a:r>
            <a:r>
              <a:rPr lang="en-US" b="1" i="1" dirty="0"/>
              <a:t> </a:t>
            </a:r>
          </a:p>
        </p:txBody>
      </p:sp>
      <p:cxnSp>
        <p:nvCxnSpPr>
          <p:cNvPr id="17" name="Straight Arrow Connector 16">
            <a:extLst>
              <a:ext uri="{FF2B5EF4-FFF2-40B4-BE49-F238E27FC236}">
                <a16:creationId xmlns:a16="http://schemas.microsoft.com/office/drawing/2014/main" id="{48E4D83C-F8D9-13E0-E3CA-3CE56F434033}"/>
              </a:ext>
            </a:extLst>
          </p:cNvPr>
          <p:cNvCxnSpPr>
            <a:cxnSpLocks/>
            <a:stCxn id="11" idx="2"/>
          </p:cNvCxnSpPr>
          <p:nvPr/>
        </p:nvCxnSpPr>
        <p:spPr>
          <a:xfrm>
            <a:off x="2140604" y="3233099"/>
            <a:ext cx="0" cy="9179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E610038-8537-AFB0-BBB6-298A3770392F}"/>
              </a:ext>
            </a:extLst>
          </p:cNvPr>
          <p:cNvCxnSpPr>
            <a:cxnSpLocks/>
            <a:stCxn id="13" idx="2"/>
          </p:cNvCxnSpPr>
          <p:nvPr/>
        </p:nvCxnSpPr>
        <p:spPr>
          <a:xfrm>
            <a:off x="9942538" y="3779644"/>
            <a:ext cx="0" cy="3714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4B228D5-2521-E29A-6186-EB21CD3C2785}"/>
              </a:ext>
            </a:extLst>
          </p:cNvPr>
          <p:cNvCxnSpPr>
            <a:cxnSpLocks/>
          </p:cNvCxnSpPr>
          <p:nvPr/>
        </p:nvCxnSpPr>
        <p:spPr>
          <a:xfrm>
            <a:off x="6065618" y="3517550"/>
            <a:ext cx="0" cy="6335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96316C0-64A1-7779-D4EE-1F5DFBB054F5}"/>
              </a:ext>
            </a:extLst>
          </p:cNvPr>
          <p:cNvCxnSpPr>
            <a:cxnSpLocks/>
            <a:stCxn id="14" idx="2"/>
            <a:endCxn id="15" idx="0"/>
          </p:cNvCxnSpPr>
          <p:nvPr/>
        </p:nvCxnSpPr>
        <p:spPr>
          <a:xfrm>
            <a:off x="6095999" y="4869955"/>
            <a:ext cx="0" cy="43201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79628B7-A751-5470-8C5D-EEB19EE28333}"/>
              </a:ext>
            </a:extLst>
          </p:cNvPr>
          <p:cNvSpPr txBox="1"/>
          <p:nvPr/>
        </p:nvSpPr>
        <p:spPr>
          <a:xfrm>
            <a:off x="1488180" y="6094740"/>
            <a:ext cx="1561646"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 11 of report)</a:t>
            </a:r>
            <a:endParaRPr lang="en-US" sz="1100" dirty="0"/>
          </a:p>
        </p:txBody>
      </p:sp>
    </p:spTree>
    <p:extLst>
      <p:ext uri="{BB962C8B-B14F-4D97-AF65-F5344CB8AC3E}">
        <p14:creationId xmlns:p14="http://schemas.microsoft.com/office/powerpoint/2010/main" val="3478787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9C43-4260-BBC0-E64E-05476E591D04}"/>
              </a:ext>
            </a:extLst>
          </p:cNvPr>
          <p:cNvSpPr>
            <a:spLocks noGrp="1"/>
          </p:cNvSpPr>
          <p:nvPr>
            <p:ph type="title"/>
          </p:nvPr>
        </p:nvSpPr>
        <p:spPr/>
        <p:txBody>
          <a:bodyPr/>
          <a:lstStyle/>
          <a:p>
            <a:r>
              <a:rPr lang="en-US" dirty="0"/>
              <a:t>Emerging Issues</a:t>
            </a:r>
          </a:p>
        </p:txBody>
      </p:sp>
      <p:sp>
        <p:nvSpPr>
          <p:cNvPr id="3" name="Content Placeholder 2">
            <a:extLst>
              <a:ext uri="{FF2B5EF4-FFF2-40B4-BE49-F238E27FC236}">
                <a16:creationId xmlns:a16="http://schemas.microsoft.com/office/drawing/2014/main" id="{EC5319CF-415E-7CAE-A055-4E8137863414}"/>
              </a:ext>
            </a:extLst>
          </p:cNvPr>
          <p:cNvSpPr>
            <a:spLocks noGrp="1"/>
          </p:cNvSpPr>
          <p:nvPr>
            <p:ph idx="1"/>
          </p:nvPr>
        </p:nvSpPr>
        <p:spPr/>
        <p:txBody>
          <a:bodyPr>
            <a:normAutofit lnSpcReduction="10000"/>
          </a:bodyPr>
          <a:lstStyle/>
          <a:p>
            <a:pPr>
              <a:lnSpc>
                <a:spcPct val="100000"/>
              </a:lnSpc>
            </a:pPr>
            <a:r>
              <a:rPr lang="en-US" sz="2200" dirty="0">
                <a:effectLst/>
                <a:latin typeface="Calibri" panose="020F0502020204030204" pitchFamily="34" charset="0"/>
                <a:ea typeface="Calibri" panose="020F0502020204030204" pitchFamily="34" charset="0"/>
                <a:cs typeface="Times New Roman" panose="02020603050405020304" pitchFamily="18" charset="0"/>
              </a:rPr>
              <a:t>The future of ambulance coverage for the City of Silvis must be a discussion topic related to strategic planning.  </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Genesis Health System has consolidated with </a:t>
            </a:r>
            <a:r>
              <a:rPr lang="en-US" sz="1800" dirty="0" err="1">
                <a:latin typeface="Calibri" panose="020F0502020204030204" pitchFamily="34" charset="0"/>
                <a:ea typeface="Calibri" panose="020F0502020204030204" pitchFamily="34" charset="0"/>
                <a:cs typeface="Times New Roman" panose="02020603050405020304" pitchFamily="18" charset="0"/>
              </a:rPr>
              <a:t>MercyOne</a:t>
            </a:r>
            <a:r>
              <a:rPr lang="en-US" sz="1800" dirty="0">
                <a:latin typeface="Calibri" panose="020F0502020204030204" pitchFamily="34" charset="0"/>
                <a:ea typeface="Calibri" panose="020F0502020204030204" pitchFamily="34" charset="0"/>
                <a:cs typeface="Times New Roman" panose="02020603050405020304" pitchFamily="18" charset="0"/>
              </a:rPr>
              <a:t>.  The full impact of this consolidation on ambulance operations is unknown.</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It is very difficult financially to operate a 9-1-1 ambulance service without significant governmental tax subsidy.</a:t>
            </a:r>
          </a:p>
          <a:p>
            <a:pPr lvl="1"/>
            <a:r>
              <a:rPr lang="en-US" sz="1800" dirty="0">
                <a:latin typeface="Calibri" panose="020F0502020204030204" pitchFamily="34" charset="0"/>
                <a:ea typeface="Calibri" panose="020F0502020204030204" pitchFamily="34" charset="0"/>
                <a:cs typeface="Times New Roman" panose="02020603050405020304" pitchFamily="18" charset="0"/>
              </a:rPr>
              <a:t>The Genesis Ambulance contract includes a 120 day “termination without cause.”</a:t>
            </a:r>
          </a:p>
          <a:p>
            <a:pPr lvl="2"/>
            <a:r>
              <a:rPr lang="en-US" sz="1400" dirty="0">
                <a:latin typeface="Calibri" panose="020F0502020204030204" pitchFamily="34" charset="0"/>
                <a:ea typeface="Calibri" panose="020F0502020204030204" pitchFamily="34" charset="0"/>
                <a:cs typeface="Times New Roman" panose="02020603050405020304" pitchFamily="18" charset="0"/>
              </a:rPr>
              <a:t>A 4-month termination clause is an extremely short amount of time and, if executed, would place the City of Silvis and its partner communities in a very problematic position.</a:t>
            </a:r>
          </a:p>
          <a:p>
            <a:pPr lvl="2"/>
            <a:r>
              <a:rPr lang="en-US" sz="1400" dirty="0">
                <a:latin typeface="Calibri" panose="020F0502020204030204" pitchFamily="34" charset="0"/>
                <a:ea typeface="Calibri" panose="020F0502020204030204" pitchFamily="34" charset="0"/>
                <a:cs typeface="Times New Roman" panose="02020603050405020304" pitchFamily="18" charset="0"/>
              </a:rPr>
              <a:t>It would be exceedingly difficult to find another provider or start a fire-based or EMS third service within this short timeframe.</a:t>
            </a:r>
          </a:p>
          <a:p>
            <a:pPr lvl="1"/>
            <a:r>
              <a:rPr lang="en-US" sz="1800" dirty="0">
                <a:effectLst/>
                <a:latin typeface="Calibri" panose="020F0502020204030204" pitchFamily="34" charset="0"/>
                <a:ea typeface="Calibri" panose="020F0502020204030204" pitchFamily="34" charset="0"/>
                <a:cs typeface="Times New Roman" panose="02020603050405020304" pitchFamily="18" charset="0"/>
              </a:rPr>
              <a:t>Genesis Ambulance recently exited a contract in the Aledo/Mercer County market.  </a:t>
            </a:r>
          </a:p>
          <a:p>
            <a:pPr marL="457200" lvl="1" indent="0">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r>
              <a:rPr lang="en-US" sz="2200" dirty="0">
                <a:effectLst/>
                <a:latin typeface="Calibri" panose="020F0502020204030204" pitchFamily="34" charset="0"/>
                <a:ea typeface="Calibri" panose="020F0502020204030204" pitchFamily="34" charset="0"/>
                <a:cs typeface="Times New Roman" panose="02020603050405020304" pitchFamily="18" charset="0"/>
              </a:rPr>
              <a:t>The consultants recommend that city leadership begin developing contingency plans should a time come when it finds itself in a position where sustainable 9-1-1 ambulance availability is in question. </a:t>
            </a:r>
          </a:p>
          <a:p>
            <a:pPr lvl="1"/>
            <a:endParaRPr lang="en-US" dirty="0"/>
          </a:p>
        </p:txBody>
      </p:sp>
      <p:sp>
        <p:nvSpPr>
          <p:cNvPr id="4" name="Date Placeholder 3">
            <a:extLst>
              <a:ext uri="{FF2B5EF4-FFF2-40B4-BE49-F238E27FC236}">
                <a16:creationId xmlns:a16="http://schemas.microsoft.com/office/drawing/2014/main" id="{2A0A8621-3A7A-0DB2-A33B-39A980102A99}"/>
              </a:ext>
            </a:extLst>
          </p:cNvPr>
          <p:cNvSpPr>
            <a:spLocks noGrp="1"/>
          </p:cNvSpPr>
          <p:nvPr>
            <p:ph type="dt" sz="half" idx="10"/>
          </p:nvPr>
        </p:nvSpPr>
        <p:spPr/>
        <p:txBody>
          <a:bodyPr/>
          <a:lstStyle/>
          <a:p>
            <a:r>
              <a:rPr lang="en-US"/>
              <a:t>3/7/2024</a:t>
            </a:r>
          </a:p>
        </p:txBody>
      </p:sp>
      <p:sp>
        <p:nvSpPr>
          <p:cNvPr id="5" name="Footer Placeholder 4">
            <a:extLst>
              <a:ext uri="{FF2B5EF4-FFF2-40B4-BE49-F238E27FC236}">
                <a16:creationId xmlns:a16="http://schemas.microsoft.com/office/drawing/2014/main" id="{79AEE14B-3348-E6F2-99CE-02547382C0D9}"/>
              </a:ext>
            </a:extLst>
          </p:cNvPr>
          <p:cNvSpPr>
            <a:spLocks noGrp="1"/>
          </p:cNvSpPr>
          <p:nvPr>
            <p:ph type="ftr" sz="quarter" idx="11"/>
          </p:nvPr>
        </p:nvSpPr>
        <p:spPr/>
        <p:txBody>
          <a:bodyPr/>
          <a:lstStyle/>
          <a:p>
            <a:r>
              <a:rPr lang="en-US"/>
              <a:t>Craig A. Haigh                                                                                                                             Senior Consultant</a:t>
            </a:r>
          </a:p>
        </p:txBody>
      </p:sp>
      <p:sp>
        <p:nvSpPr>
          <p:cNvPr id="6" name="Slide Number Placeholder 5">
            <a:extLst>
              <a:ext uri="{FF2B5EF4-FFF2-40B4-BE49-F238E27FC236}">
                <a16:creationId xmlns:a16="http://schemas.microsoft.com/office/drawing/2014/main" id="{EDCC8DE8-52F9-49C3-426C-26DD71C38905}"/>
              </a:ext>
            </a:extLst>
          </p:cNvPr>
          <p:cNvSpPr>
            <a:spLocks noGrp="1"/>
          </p:cNvSpPr>
          <p:nvPr>
            <p:ph type="sldNum" sz="quarter" idx="12"/>
          </p:nvPr>
        </p:nvSpPr>
        <p:spPr/>
        <p:txBody>
          <a:bodyPr/>
          <a:lstStyle/>
          <a:p>
            <a:fld id="{B12FBFFE-A26A-4416-9B30-DAA69B61D76C}" type="slidenum">
              <a:rPr lang="en-US" smtClean="0"/>
              <a:t>30</a:t>
            </a:fld>
            <a:endParaRPr lang="en-US"/>
          </a:p>
        </p:txBody>
      </p:sp>
      <p:sp>
        <p:nvSpPr>
          <p:cNvPr id="7" name="TextBox 6">
            <a:extLst>
              <a:ext uri="{FF2B5EF4-FFF2-40B4-BE49-F238E27FC236}">
                <a16:creationId xmlns:a16="http://schemas.microsoft.com/office/drawing/2014/main" id="{22C927C3-D1D2-69C0-DDFE-360FA574B94C}"/>
              </a:ext>
            </a:extLst>
          </p:cNvPr>
          <p:cNvSpPr txBox="1"/>
          <p:nvPr/>
        </p:nvSpPr>
        <p:spPr>
          <a:xfrm>
            <a:off x="1488180" y="6094740"/>
            <a:ext cx="2029723"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124 - 128 of report)</a:t>
            </a:r>
            <a:endParaRPr lang="en-US" sz="1100" dirty="0"/>
          </a:p>
        </p:txBody>
      </p:sp>
    </p:spTree>
    <p:extLst>
      <p:ext uri="{BB962C8B-B14F-4D97-AF65-F5344CB8AC3E}">
        <p14:creationId xmlns:p14="http://schemas.microsoft.com/office/powerpoint/2010/main" val="2205795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79C43-4260-BBC0-E64E-05476E591D04}"/>
              </a:ext>
            </a:extLst>
          </p:cNvPr>
          <p:cNvSpPr>
            <a:spLocks noGrp="1"/>
          </p:cNvSpPr>
          <p:nvPr>
            <p:ph type="title"/>
          </p:nvPr>
        </p:nvSpPr>
        <p:spPr/>
        <p:txBody>
          <a:bodyPr/>
          <a:lstStyle/>
          <a:p>
            <a:r>
              <a:rPr lang="en-US" dirty="0"/>
              <a:t>Emerging Issues</a:t>
            </a:r>
          </a:p>
        </p:txBody>
      </p:sp>
      <p:sp>
        <p:nvSpPr>
          <p:cNvPr id="3" name="Content Placeholder 2">
            <a:extLst>
              <a:ext uri="{FF2B5EF4-FFF2-40B4-BE49-F238E27FC236}">
                <a16:creationId xmlns:a16="http://schemas.microsoft.com/office/drawing/2014/main" id="{EC5319CF-415E-7CAE-A055-4E8137863414}"/>
              </a:ext>
            </a:extLst>
          </p:cNvPr>
          <p:cNvSpPr>
            <a:spLocks noGrp="1"/>
          </p:cNvSpPr>
          <p:nvPr>
            <p:ph idx="1"/>
          </p:nvPr>
        </p:nvSpPr>
        <p:spPr>
          <a:xfrm>
            <a:off x="838200" y="2253343"/>
            <a:ext cx="10515600" cy="3923620"/>
          </a:xfrm>
        </p:spPr>
        <p:txBody>
          <a:bodyPr>
            <a:normAutofit/>
          </a:bodyPr>
          <a:lstStyle/>
          <a:p>
            <a:r>
              <a:rPr lang="en-US" sz="2200" dirty="0">
                <a:effectLst/>
                <a:latin typeface="Calibri" panose="020F0502020204030204" pitchFamily="34" charset="0"/>
                <a:ea typeface="Calibri" panose="020F0502020204030204" pitchFamily="34" charset="0"/>
                <a:cs typeface="Times New Roman" panose="02020603050405020304" pitchFamily="18" charset="0"/>
              </a:rPr>
              <a:t>Volunteer fire and emergency services are struggling to maintain members.</a:t>
            </a:r>
          </a:p>
          <a:p>
            <a:r>
              <a:rPr lang="en-US" sz="2200" dirty="0">
                <a:latin typeface="Calibri" panose="020F0502020204030204" pitchFamily="34" charset="0"/>
                <a:ea typeface="Calibri" panose="020F0502020204030204" pitchFamily="34" charset="0"/>
                <a:cs typeface="Times New Roman" panose="02020603050405020304" pitchFamily="18" charset="0"/>
              </a:rPr>
              <a:t>The cost of providing fire and emergency services is growing exponentially.</a:t>
            </a:r>
          </a:p>
          <a:p>
            <a:r>
              <a:rPr lang="en-US" sz="2200" dirty="0">
                <a:effectLst/>
                <a:latin typeface="Calibri" panose="020F0502020204030204" pitchFamily="34" charset="0"/>
                <a:ea typeface="Calibri" panose="020F0502020204030204" pitchFamily="34" charset="0"/>
                <a:cs typeface="Times New Roman" panose="02020603050405020304" pitchFamily="18" charset="0"/>
              </a:rPr>
              <a:t>Many organizations have looked to regional consolidation to try and address both concerns:</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Administrative consolidation</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Functional consolidation</a:t>
            </a:r>
          </a:p>
          <a:p>
            <a:pPr lvl="1"/>
            <a:r>
              <a:rPr lang="en-US" sz="2000" dirty="0">
                <a:effectLst/>
                <a:latin typeface="Calibri" panose="020F0502020204030204" pitchFamily="34" charset="0"/>
                <a:ea typeface="Calibri" panose="020F0502020204030204" pitchFamily="34" charset="0"/>
                <a:cs typeface="Times New Roman" panose="02020603050405020304" pitchFamily="18" charset="0"/>
              </a:rPr>
              <a:t>Full consolidation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effectLst/>
                <a:latin typeface="Calibri" panose="020F0502020204030204" pitchFamily="34" charset="0"/>
                <a:ea typeface="Calibri" panose="020F0502020204030204" pitchFamily="34" charset="0"/>
                <a:cs typeface="Times New Roman" panose="02020603050405020304" pitchFamily="18" charset="0"/>
              </a:rPr>
              <a:t>It is recommended that the Silvis begin considerin</a:t>
            </a:r>
            <a:r>
              <a:rPr lang="en-US" sz="2200" dirty="0">
                <a:latin typeface="Calibri" panose="020F0502020204030204" pitchFamily="34" charset="0"/>
                <a:ea typeface="Calibri" panose="020F0502020204030204" pitchFamily="34" charset="0"/>
                <a:cs typeface="Times New Roman" panose="02020603050405020304" pitchFamily="18" charset="0"/>
              </a:rPr>
              <a:t>g as a planning tool what consolidation of fire department services might look like and the associated pros and cons.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US" dirty="0"/>
          </a:p>
        </p:txBody>
      </p:sp>
      <p:sp>
        <p:nvSpPr>
          <p:cNvPr id="4" name="Date Placeholder 3">
            <a:extLst>
              <a:ext uri="{FF2B5EF4-FFF2-40B4-BE49-F238E27FC236}">
                <a16:creationId xmlns:a16="http://schemas.microsoft.com/office/drawing/2014/main" id="{2A0A8621-3A7A-0DB2-A33B-39A980102A99}"/>
              </a:ext>
            </a:extLst>
          </p:cNvPr>
          <p:cNvSpPr>
            <a:spLocks noGrp="1"/>
          </p:cNvSpPr>
          <p:nvPr>
            <p:ph type="dt" sz="half" idx="10"/>
          </p:nvPr>
        </p:nvSpPr>
        <p:spPr/>
        <p:txBody>
          <a:bodyPr/>
          <a:lstStyle/>
          <a:p>
            <a:r>
              <a:rPr lang="en-US"/>
              <a:t>3/7/2024</a:t>
            </a:r>
          </a:p>
        </p:txBody>
      </p:sp>
      <p:sp>
        <p:nvSpPr>
          <p:cNvPr id="5" name="Footer Placeholder 4">
            <a:extLst>
              <a:ext uri="{FF2B5EF4-FFF2-40B4-BE49-F238E27FC236}">
                <a16:creationId xmlns:a16="http://schemas.microsoft.com/office/drawing/2014/main" id="{79AEE14B-3348-E6F2-99CE-02547382C0D9}"/>
              </a:ext>
            </a:extLst>
          </p:cNvPr>
          <p:cNvSpPr>
            <a:spLocks noGrp="1"/>
          </p:cNvSpPr>
          <p:nvPr>
            <p:ph type="ftr" sz="quarter" idx="11"/>
          </p:nvPr>
        </p:nvSpPr>
        <p:spPr/>
        <p:txBody>
          <a:bodyPr/>
          <a:lstStyle/>
          <a:p>
            <a:r>
              <a:rPr lang="en-US"/>
              <a:t>Craig A. Haigh                                                                                                                             Senior Consultant</a:t>
            </a:r>
          </a:p>
        </p:txBody>
      </p:sp>
      <p:sp>
        <p:nvSpPr>
          <p:cNvPr id="6" name="Slide Number Placeholder 5">
            <a:extLst>
              <a:ext uri="{FF2B5EF4-FFF2-40B4-BE49-F238E27FC236}">
                <a16:creationId xmlns:a16="http://schemas.microsoft.com/office/drawing/2014/main" id="{EDCC8DE8-52F9-49C3-426C-26DD71C38905}"/>
              </a:ext>
            </a:extLst>
          </p:cNvPr>
          <p:cNvSpPr>
            <a:spLocks noGrp="1"/>
          </p:cNvSpPr>
          <p:nvPr>
            <p:ph type="sldNum" sz="quarter" idx="12"/>
          </p:nvPr>
        </p:nvSpPr>
        <p:spPr/>
        <p:txBody>
          <a:bodyPr/>
          <a:lstStyle/>
          <a:p>
            <a:fld id="{B12FBFFE-A26A-4416-9B30-DAA69B61D76C}" type="slidenum">
              <a:rPr lang="en-US" smtClean="0"/>
              <a:t>31</a:t>
            </a:fld>
            <a:endParaRPr lang="en-US"/>
          </a:p>
        </p:txBody>
      </p:sp>
      <p:sp>
        <p:nvSpPr>
          <p:cNvPr id="7" name="TextBox 6">
            <a:extLst>
              <a:ext uri="{FF2B5EF4-FFF2-40B4-BE49-F238E27FC236}">
                <a16:creationId xmlns:a16="http://schemas.microsoft.com/office/drawing/2014/main" id="{AFBBADC9-415E-031B-A065-D1CC3D938ED4}"/>
              </a:ext>
            </a:extLst>
          </p:cNvPr>
          <p:cNvSpPr txBox="1"/>
          <p:nvPr/>
        </p:nvSpPr>
        <p:spPr>
          <a:xfrm>
            <a:off x="1488180" y="6094740"/>
            <a:ext cx="1957587"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128 - 129 of report)</a:t>
            </a:r>
            <a:endParaRPr lang="en-US" sz="1100" dirty="0"/>
          </a:p>
        </p:txBody>
      </p:sp>
    </p:spTree>
    <p:extLst>
      <p:ext uri="{BB962C8B-B14F-4D97-AF65-F5344CB8AC3E}">
        <p14:creationId xmlns:p14="http://schemas.microsoft.com/office/powerpoint/2010/main" val="2973597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EFFB-BD50-EE5E-64B7-8594CAA80E0B}"/>
              </a:ext>
            </a:extLst>
          </p:cNvPr>
          <p:cNvSpPr>
            <a:spLocks noGrp="1"/>
          </p:cNvSpPr>
          <p:nvPr>
            <p:ph type="title"/>
          </p:nvPr>
        </p:nvSpPr>
        <p:spPr/>
        <p:txBody>
          <a:bodyPr/>
          <a:lstStyle/>
          <a:p>
            <a:r>
              <a:rPr lang="en-US" dirty="0"/>
              <a:t>Final Word</a:t>
            </a:r>
          </a:p>
        </p:txBody>
      </p:sp>
      <p:sp>
        <p:nvSpPr>
          <p:cNvPr id="3" name="Content Placeholder 2">
            <a:extLst>
              <a:ext uri="{FF2B5EF4-FFF2-40B4-BE49-F238E27FC236}">
                <a16:creationId xmlns:a16="http://schemas.microsoft.com/office/drawing/2014/main" id="{9661C338-93EF-ED43-81FB-758EAE6F1DF0}"/>
              </a:ext>
            </a:extLst>
          </p:cNvPr>
          <p:cNvSpPr>
            <a:spLocks noGrp="1"/>
          </p:cNvSpPr>
          <p:nvPr>
            <p:ph idx="1"/>
          </p:nvPr>
        </p:nvSpPr>
        <p:spPr/>
        <p:txBody>
          <a:bodyPr>
            <a:normAutofit fontScale="85000" lnSpcReduction="10000"/>
          </a:bodyPr>
          <a:lstStyle/>
          <a:p>
            <a:pPr marL="0" indent="0">
              <a:lnSpc>
                <a:spcPct val="110000"/>
              </a:lnSpc>
              <a:buNone/>
            </a:pPr>
            <a:r>
              <a:rPr lang="en-US" dirty="0"/>
              <a:t>The Silvis Fire Department has a long history of progressive service delivery and is doing a good job serving the residents, businesses, and visitors of the City of Silvis. </a:t>
            </a:r>
          </a:p>
          <a:p>
            <a:pPr marL="514350" indent="-285750">
              <a:lnSpc>
                <a:spcPct val="110000"/>
              </a:lnSpc>
            </a:pPr>
            <a:r>
              <a:rPr lang="en-US" dirty="0"/>
              <a:t>A serious void in service delivery exists related to EMS, which can and should be addressed by the Silvis Fire Department.  </a:t>
            </a:r>
          </a:p>
          <a:p>
            <a:pPr marL="514350" indent="-285750">
              <a:lnSpc>
                <a:spcPct val="110000"/>
              </a:lnSpc>
            </a:pPr>
            <a:r>
              <a:rPr lang="en-US" dirty="0"/>
              <a:t>The recommendations made related to human resources are an essential aspect of maintaining the staff needed to address the EMS concern.  </a:t>
            </a:r>
          </a:p>
          <a:p>
            <a:pPr marL="514350" indent="-285750">
              <a:lnSpc>
                <a:spcPct val="110000"/>
              </a:lnSpc>
            </a:pPr>
            <a:r>
              <a:rPr lang="en-US" dirty="0"/>
              <a:t>Focused attention by City and Department leadership can address both concerns in an expeditious fashion, thereby making a significant impact on services with a corresponding small increase in employee payroll and service delivery costing. </a:t>
            </a:r>
          </a:p>
        </p:txBody>
      </p:sp>
      <p:sp>
        <p:nvSpPr>
          <p:cNvPr id="4" name="Date Placeholder 3">
            <a:extLst>
              <a:ext uri="{FF2B5EF4-FFF2-40B4-BE49-F238E27FC236}">
                <a16:creationId xmlns:a16="http://schemas.microsoft.com/office/drawing/2014/main" id="{DEAE0B36-819D-E6E1-42BA-774ECAADB224}"/>
              </a:ext>
            </a:extLst>
          </p:cNvPr>
          <p:cNvSpPr>
            <a:spLocks noGrp="1"/>
          </p:cNvSpPr>
          <p:nvPr>
            <p:ph type="dt" sz="half" idx="10"/>
          </p:nvPr>
        </p:nvSpPr>
        <p:spPr/>
        <p:txBody>
          <a:bodyPr/>
          <a:lstStyle/>
          <a:p>
            <a:r>
              <a:rPr lang="en-US"/>
              <a:t>3/7/2024</a:t>
            </a:r>
          </a:p>
        </p:txBody>
      </p:sp>
      <p:sp>
        <p:nvSpPr>
          <p:cNvPr id="5" name="Footer Placeholder 4">
            <a:extLst>
              <a:ext uri="{FF2B5EF4-FFF2-40B4-BE49-F238E27FC236}">
                <a16:creationId xmlns:a16="http://schemas.microsoft.com/office/drawing/2014/main" id="{91A87A2A-FA07-99FE-80E1-704EB127861C}"/>
              </a:ext>
            </a:extLst>
          </p:cNvPr>
          <p:cNvSpPr>
            <a:spLocks noGrp="1"/>
          </p:cNvSpPr>
          <p:nvPr>
            <p:ph type="ftr" sz="quarter" idx="11"/>
          </p:nvPr>
        </p:nvSpPr>
        <p:spPr/>
        <p:txBody>
          <a:bodyPr/>
          <a:lstStyle/>
          <a:p>
            <a:r>
              <a:rPr lang="en-US" dirty="0"/>
              <a:t>Craig A. Haigh                                                                                                                             Senior Consultant</a:t>
            </a:r>
          </a:p>
        </p:txBody>
      </p:sp>
      <p:sp>
        <p:nvSpPr>
          <p:cNvPr id="6" name="Slide Number Placeholder 5">
            <a:extLst>
              <a:ext uri="{FF2B5EF4-FFF2-40B4-BE49-F238E27FC236}">
                <a16:creationId xmlns:a16="http://schemas.microsoft.com/office/drawing/2014/main" id="{FA85DF4B-9107-758A-AF1E-4DD502F7B32B}"/>
              </a:ext>
            </a:extLst>
          </p:cNvPr>
          <p:cNvSpPr>
            <a:spLocks noGrp="1"/>
          </p:cNvSpPr>
          <p:nvPr>
            <p:ph type="sldNum" sz="quarter" idx="12"/>
          </p:nvPr>
        </p:nvSpPr>
        <p:spPr/>
        <p:txBody>
          <a:bodyPr/>
          <a:lstStyle/>
          <a:p>
            <a:fld id="{B12FBFFE-A26A-4416-9B30-DAA69B61D76C}" type="slidenum">
              <a:rPr lang="en-US" smtClean="0"/>
              <a:t>32</a:t>
            </a:fld>
            <a:endParaRPr lang="en-US"/>
          </a:p>
        </p:txBody>
      </p:sp>
      <p:sp>
        <p:nvSpPr>
          <p:cNvPr id="7" name="TextBox 6">
            <a:extLst>
              <a:ext uri="{FF2B5EF4-FFF2-40B4-BE49-F238E27FC236}">
                <a16:creationId xmlns:a16="http://schemas.microsoft.com/office/drawing/2014/main" id="{37A3B5A0-BDE8-1A2A-438A-DF4B242BF522}"/>
              </a:ext>
            </a:extLst>
          </p:cNvPr>
          <p:cNvSpPr txBox="1"/>
          <p:nvPr/>
        </p:nvSpPr>
        <p:spPr>
          <a:xfrm>
            <a:off x="1488180" y="6094740"/>
            <a:ext cx="1669047"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8 - 9 of report)</a:t>
            </a:r>
            <a:endParaRPr lang="en-US" sz="1100" dirty="0"/>
          </a:p>
        </p:txBody>
      </p:sp>
    </p:spTree>
    <p:extLst>
      <p:ext uri="{BB962C8B-B14F-4D97-AF65-F5344CB8AC3E}">
        <p14:creationId xmlns:p14="http://schemas.microsoft.com/office/powerpoint/2010/main" val="2116650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23F409-B08B-482F-B0FF-253163D27B3F}"/>
              </a:ext>
            </a:extLst>
          </p:cNvPr>
          <p:cNvSpPr>
            <a:spLocks noGrp="1"/>
          </p:cNvSpPr>
          <p:nvPr>
            <p:ph type="ctrTitle"/>
          </p:nvPr>
        </p:nvSpPr>
        <p:spPr/>
        <p:txBody>
          <a:bodyPr>
            <a:normAutofit/>
          </a:bodyPr>
          <a:lstStyle/>
          <a:p>
            <a:r>
              <a:rPr lang="en-US" sz="5400" b="1" dirty="0"/>
              <a:t>Questions/Comments/Discussion</a:t>
            </a:r>
          </a:p>
        </p:txBody>
      </p:sp>
      <p:sp>
        <p:nvSpPr>
          <p:cNvPr id="8" name="Subtitle 7">
            <a:extLst>
              <a:ext uri="{FF2B5EF4-FFF2-40B4-BE49-F238E27FC236}">
                <a16:creationId xmlns:a16="http://schemas.microsoft.com/office/drawing/2014/main" id="{019BD22D-9994-459A-9B39-CC032A1C3730}"/>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A5A5725F-2925-4777-B73D-2DE3D758851D}"/>
              </a:ext>
            </a:extLst>
          </p:cNvPr>
          <p:cNvSpPr>
            <a:spLocks noGrp="1"/>
          </p:cNvSpPr>
          <p:nvPr>
            <p:ph type="dt" sz="half" idx="10"/>
          </p:nvPr>
        </p:nvSpPr>
        <p:spPr/>
        <p:txBody>
          <a:bodyPr/>
          <a:lstStyle/>
          <a:p>
            <a:r>
              <a:rPr lang="en-US"/>
              <a:t>3/7/2024</a:t>
            </a:r>
          </a:p>
        </p:txBody>
      </p:sp>
      <p:sp>
        <p:nvSpPr>
          <p:cNvPr id="5" name="Footer Placeholder 4">
            <a:extLst>
              <a:ext uri="{FF2B5EF4-FFF2-40B4-BE49-F238E27FC236}">
                <a16:creationId xmlns:a16="http://schemas.microsoft.com/office/drawing/2014/main" id="{43A386CA-18EB-413C-A19C-12E537BA3EEA}"/>
              </a:ext>
            </a:extLst>
          </p:cNvPr>
          <p:cNvSpPr>
            <a:spLocks noGrp="1"/>
          </p:cNvSpPr>
          <p:nvPr>
            <p:ph type="ftr" sz="quarter" idx="11"/>
          </p:nvPr>
        </p:nvSpPr>
        <p:spPr/>
        <p:txBody>
          <a:bodyPr/>
          <a:lstStyle/>
          <a:p>
            <a:r>
              <a:rPr lang="en-US"/>
              <a:t>Craig A. Haigh                                                                                                                             Senior Consultant</a:t>
            </a:r>
          </a:p>
        </p:txBody>
      </p:sp>
      <p:sp>
        <p:nvSpPr>
          <p:cNvPr id="6" name="Slide Number Placeholder 5">
            <a:extLst>
              <a:ext uri="{FF2B5EF4-FFF2-40B4-BE49-F238E27FC236}">
                <a16:creationId xmlns:a16="http://schemas.microsoft.com/office/drawing/2014/main" id="{D49DF9E7-AB0A-4FEC-9E07-D740622F3E23}"/>
              </a:ext>
            </a:extLst>
          </p:cNvPr>
          <p:cNvSpPr>
            <a:spLocks noGrp="1"/>
          </p:cNvSpPr>
          <p:nvPr>
            <p:ph type="sldNum" sz="quarter" idx="12"/>
          </p:nvPr>
        </p:nvSpPr>
        <p:spPr/>
        <p:txBody>
          <a:bodyPr/>
          <a:lstStyle/>
          <a:p>
            <a:fld id="{B12FBFFE-A26A-4416-9B30-DAA69B61D76C}" type="slidenum">
              <a:rPr lang="en-US" smtClean="0"/>
              <a:t>33</a:t>
            </a:fld>
            <a:endParaRPr lang="en-US"/>
          </a:p>
        </p:txBody>
      </p:sp>
    </p:spTree>
    <p:extLst>
      <p:ext uri="{BB962C8B-B14F-4D97-AF65-F5344CB8AC3E}">
        <p14:creationId xmlns:p14="http://schemas.microsoft.com/office/powerpoint/2010/main" val="1449518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D0EDF15F-98CE-77B9-4027-F234493951AC}"/>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2500" kern="1200" dirty="0">
                <a:solidFill>
                  <a:srgbClr val="FFFFFF"/>
                </a:solidFill>
                <a:effectLst>
                  <a:outerShdw blurRad="38100" dist="38100" dir="2700000" algn="tl">
                    <a:srgbClr val="000000">
                      <a:alpha val="43137"/>
                    </a:srgbClr>
                  </a:outerShdw>
                </a:effectLst>
                <a:latin typeface="+mj-lt"/>
                <a:ea typeface="+mj-ea"/>
                <a:cs typeface="+mj-cs"/>
              </a:rPr>
              <a:t>Recommendations</a:t>
            </a:r>
          </a:p>
        </p:txBody>
      </p:sp>
      <p:graphicFrame>
        <p:nvGraphicFramePr>
          <p:cNvPr id="11" name="Content Placeholder 10">
            <a:extLst>
              <a:ext uri="{FF2B5EF4-FFF2-40B4-BE49-F238E27FC236}">
                <a16:creationId xmlns:a16="http://schemas.microsoft.com/office/drawing/2014/main" id="{56F77C76-A3F8-CB88-7B3C-6F523ED2357C}"/>
              </a:ext>
            </a:extLst>
          </p:cNvPr>
          <p:cNvGraphicFramePr>
            <a:graphicFrameLocks noGrp="1"/>
          </p:cNvGraphicFramePr>
          <p:nvPr>
            <p:ph sz="half" idx="2"/>
            <p:extLst>
              <p:ext uri="{D42A27DB-BD31-4B8C-83A1-F6EECF244321}">
                <p14:modId xmlns:p14="http://schemas.microsoft.com/office/powerpoint/2010/main" val="3358888702"/>
              </p:ext>
            </p:extLst>
          </p:nvPr>
        </p:nvGraphicFramePr>
        <p:xfrm>
          <a:off x="4777316" y="1515934"/>
          <a:ext cx="6780701" cy="3823805"/>
        </p:xfrm>
        <a:graphic>
          <a:graphicData uri="http://schemas.openxmlformats.org/drawingml/2006/table">
            <a:tbl>
              <a:tblPr firstRow="1" firstCol="1" bandRow="1">
                <a:noFill/>
                <a:tableStyleId>{5C22544A-7EE6-4342-B048-85BDC9FD1C3A}</a:tableStyleId>
              </a:tblPr>
              <a:tblGrid>
                <a:gridCol w="1142400">
                  <a:extLst>
                    <a:ext uri="{9D8B030D-6E8A-4147-A177-3AD203B41FA5}">
                      <a16:colId xmlns:a16="http://schemas.microsoft.com/office/drawing/2014/main" val="137642746"/>
                    </a:ext>
                  </a:extLst>
                </a:gridCol>
                <a:gridCol w="1853058">
                  <a:extLst>
                    <a:ext uri="{9D8B030D-6E8A-4147-A177-3AD203B41FA5}">
                      <a16:colId xmlns:a16="http://schemas.microsoft.com/office/drawing/2014/main" val="3139021191"/>
                    </a:ext>
                  </a:extLst>
                </a:gridCol>
                <a:gridCol w="3785243">
                  <a:extLst>
                    <a:ext uri="{9D8B030D-6E8A-4147-A177-3AD203B41FA5}">
                      <a16:colId xmlns:a16="http://schemas.microsoft.com/office/drawing/2014/main" val="4206260678"/>
                    </a:ext>
                  </a:extLst>
                </a:gridCol>
              </a:tblGrid>
              <a:tr h="392102">
                <a:tc>
                  <a:txBody>
                    <a:bodyPr/>
                    <a:lstStyle/>
                    <a:p>
                      <a:pPr marL="0" marR="0" algn="l">
                        <a:lnSpc>
                          <a:spcPct val="115000"/>
                        </a:lnSpc>
                        <a:spcBef>
                          <a:spcPts val="0"/>
                        </a:spcBef>
                        <a:spcAft>
                          <a:spcPts val="0"/>
                        </a:spcAft>
                      </a:pPr>
                      <a:r>
                        <a:rPr lang="en-US" sz="2100" b="1" cap="none" spc="30">
                          <a:solidFill>
                            <a:schemeClr val="tx1"/>
                          </a:solidFill>
                          <a:effectLst/>
                        </a:rPr>
                        <a:t>Priority</a:t>
                      </a:r>
                      <a:endParaRPr lang="en-US" sz="2100" b="1" cap="none" spc="3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11995"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marL="0" marR="0" algn="l">
                        <a:lnSpc>
                          <a:spcPct val="115000"/>
                        </a:lnSpc>
                        <a:spcBef>
                          <a:spcPts val="0"/>
                        </a:spcBef>
                        <a:spcAft>
                          <a:spcPts val="0"/>
                        </a:spcAft>
                      </a:pPr>
                      <a:r>
                        <a:rPr lang="en-US" sz="2100" b="1" cap="none" spc="30">
                          <a:solidFill>
                            <a:schemeClr val="tx1"/>
                          </a:solidFill>
                          <a:effectLst/>
                        </a:rPr>
                        <a:t>Definition</a:t>
                      </a:r>
                      <a:endParaRPr lang="en-US" sz="2100" b="1" cap="none" spc="3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11995" marT="0" marB="0" anchor="ctr">
                    <a:lnL w="12700" cmpd="sng">
                      <a:noFill/>
                    </a:lnL>
                    <a:lnR w="12700" cmpd="sng">
                      <a:noFill/>
                    </a:lnR>
                    <a:lnT w="19050" cap="flat" cmpd="sng" algn="ctr">
                      <a:solidFill>
                        <a:schemeClr val="accent1"/>
                      </a:solidFill>
                      <a:prstDash val="solid"/>
                    </a:lnT>
                    <a:lnB w="38100" cmpd="sng">
                      <a:noFill/>
                    </a:lnB>
                    <a:noFill/>
                  </a:tcPr>
                </a:tc>
                <a:tc>
                  <a:txBody>
                    <a:bodyPr/>
                    <a:lstStyle/>
                    <a:p>
                      <a:pPr marL="0" marR="0" algn="l">
                        <a:lnSpc>
                          <a:spcPct val="115000"/>
                        </a:lnSpc>
                        <a:spcBef>
                          <a:spcPts val="0"/>
                        </a:spcBef>
                        <a:spcAft>
                          <a:spcPts val="0"/>
                        </a:spcAft>
                      </a:pPr>
                      <a:r>
                        <a:rPr lang="en-US" sz="2100" b="1" cap="none" spc="30">
                          <a:solidFill>
                            <a:schemeClr val="tx1"/>
                          </a:solidFill>
                          <a:effectLst/>
                        </a:rPr>
                        <a:t>Example</a:t>
                      </a:r>
                      <a:endParaRPr lang="en-US" sz="2100" b="1" cap="none" spc="3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11995" marT="0" marB="0" anchor="ctr">
                    <a:lnL w="12700" cmpd="sng">
                      <a:noFill/>
                    </a:lnL>
                    <a:lnR w="12700" cmpd="sng">
                      <a:noFill/>
                    </a:lnR>
                    <a:lnT w="19050" cap="flat" cmpd="sng" algn="ctr">
                      <a:solidFill>
                        <a:schemeClr val="accent1"/>
                      </a:solidFill>
                      <a:prstDash val="solid"/>
                    </a:lnT>
                    <a:lnB w="38100" cmpd="sng">
                      <a:noFill/>
                    </a:lnB>
                    <a:noFill/>
                  </a:tcPr>
                </a:tc>
                <a:extLst>
                  <a:ext uri="{0D108BD9-81ED-4DB2-BD59-A6C34878D82A}">
                    <a16:rowId xmlns:a16="http://schemas.microsoft.com/office/drawing/2014/main" val="3875033176"/>
                  </a:ext>
                </a:extLst>
              </a:tr>
              <a:tr h="1133821">
                <a:tc>
                  <a:txBody>
                    <a:bodyPr/>
                    <a:lstStyle/>
                    <a:p>
                      <a:pPr marL="0" marR="0" algn="ctr">
                        <a:lnSpc>
                          <a:spcPct val="115000"/>
                        </a:lnSpc>
                        <a:spcBef>
                          <a:spcPts val="0"/>
                        </a:spcBef>
                        <a:spcAft>
                          <a:spcPts val="0"/>
                        </a:spcAft>
                      </a:pPr>
                      <a:r>
                        <a:rPr lang="en-US" sz="1600" b="1" cap="none" spc="0">
                          <a:solidFill>
                            <a:schemeClr val="tx1"/>
                          </a:solidFill>
                          <a:effectLst/>
                        </a:rPr>
                        <a:t>1</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132462" marT="0" marB="0"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marL="0" marR="0" algn="ctr">
                        <a:lnSpc>
                          <a:spcPct val="115000"/>
                        </a:lnSpc>
                        <a:spcBef>
                          <a:spcPts val="0"/>
                        </a:spcBef>
                        <a:spcAft>
                          <a:spcPts val="0"/>
                        </a:spcAft>
                      </a:pPr>
                      <a:r>
                        <a:rPr lang="en-US" sz="1600" b="1" cap="none" spc="0" dirty="0">
                          <a:solidFill>
                            <a:schemeClr val="tx1"/>
                          </a:solidFill>
                          <a:effectLst/>
                        </a:rPr>
                        <a:t>Urgent/Immediate</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132462" marT="0" marB="0"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marL="0" marR="0" algn="l">
                        <a:lnSpc>
                          <a:spcPct val="115000"/>
                        </a:lnSpc>
                        <a:spcBef>
                          <a:spcPts val="0"/>
                        </a:spcBef>
                        <a:spcAft>
                          <a:spcPts val="0"/>
                        </a:spcAft>
                      </a:pPr>
                      <a:r>
                        <a:rPr lang="en-US" sz="1600" cap="none" spc="0">
                          <a:solidFill>
                            <a:schemeClr val="tx1"/>
                          </a:solidFill>
                          <a:effectLst/>
                        </a:rPr>
                        <a:t>Potential threat to life; legal and/or regulatory compliance violations; physiological needs; essential preventive action needed.</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132462" marT="0" marB="0">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val="2454087745"/>
                  </a:ext>
                </a:extLst>
              </a:tr>
              <a:tr h="582030">
                <a:tc>
                  <a:txBody>
                    <a:bodyPr/>
                    <a:lstStyle/>
                    <a:p>
                      <a:pPr marL="0" marR="0" algn="ctr">
                        <a:lnSpc>
                          <a:spcPct val="115000"/>
                        </a:lnSpc>
                        <a:spcBef>
                          <a:spcPts val="0"/>
                        </a:spcBef>
                        <a:spcAft>
                          <a:spcPts val="0"/>
                        </a:spcAft>
                      </a:pPr>
                      <a:r>
                        <a:rPr lang="en-US" sz="1600" b="1" cap="none" spc="0">
                          <a:solidFill>
                            <a:schemeClr val="tx1"/>
                          </a:solidFill>
                          <a:effectLst/>
                        </a:rPr>
                        <a:t>2</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77" marR="132462"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0" marR="0" algn="ctr">
                        <a:lnSpc>
                          <a:spcPct val="115000"/>
                        </a:lnSpc>
                        <a:spcBef>
                          <a:spcPts val="0"/>
                        </a:spcBef>
                        <a:spcAft>
                          <a:spcPts val="0"/>
                        </a:spcAft>
                      </a:pPr>
                      <a:r>
                        <a:rPr lang="en-US" sz="1600" cap="none" spc="0" dirty="0">
                          <a:solidFill>
                            <a:schemeClr val="tx1"/>
                          </a:solidFill>
                          <a:effectLst/>
                        </a:rPr>
                        <a:t> </a:t>
                      </a:r>
                      <a:r>
                        <a:rPr lang="en-US" sz="1600" b="1" cap="none" spc="0" dirty="0">
                          <a:solidFill>
                            <a:schemeClr val="tx1"/>
                          </a:solidFill>
                          <a:effectLst/>
                        </a:rPr>
                        <a:t>Pressing</a:t>
                      </a:r>
                    </a:p>
                    <a:p>
                      <a:pPr marL="0" marR="0" algn="ctr">
                        <a:lnSpc>
                          <a:spcPct val="115000"/>
                        </a:lnSpc>
                        <a:spcBef>
                          <a:spcPts val="0"/>
                        </a:spcBef>
                        <a:spcAft>
                          <a:spcPts val="0"/>
                        </a:spcAft>
                      </a:pPr>
                      <a:r>
                        <a:rPr lang="en-US" sz="1600" cap="none" spc="0" dirty="0">
                          <a:solidFill>
                            <a:schemeClr val="tx1"/>
                          </a:solidFill>
                          <a:effectLst/>
                        </a:rPr>
                        <a:t>&lt; Priority 1</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77" marR="132462"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0" marR="0" algn="l">
                        <a:lnSpc>
                          <a:spcPct val="115000"/>
                        </a:lnSpc>
                        <a:spcBef>
                          <a:spcPts val="0"/>
                        </a:spcBef>
                        <a:spcAft>
                          <a:spcPts val="0"/>
                        </a:spcAft>
                      </a:pPr>
                      <a:r>
                        <a:rPr lang="en-US" sz="1600" cap="none" spc="0">
                          <a:solidFill>
                            <a:schemeClr val="tx1"/>
                          </a:solidFill>
                          <a:effectLst/>
                        </a:rPr>
                        <a:t>Significant impact on organization; action needed as soon as possible.</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77" marR="132462"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351030129"/>
                  </a:ext>
                </a:extLst>
              </a:tr>
              <a:tr h="857926">
                <a:tc>
                  <a:txBody>
                    <a:bodyPr/>
                    <a:lstStyle/>
                    <a:p>
                      <a:pPr marL="0" marR="0" algn="ctr">
                        <a:lnSpc>
                          <a:spcPct val="115000"/>
                        </a:lnSpc>
                        <a:spcBef>
                          <a:spcPts val="0"/>
                        </a:spcBef>
                        <a:spcAft>
                          <a:spcPts val="0"/>
                        </a:spcAft>
                      </a:pPr>
                      <a:r>
                        <a:rPr lang="en-US" sz="1600" b="1" cap="none" spc="0">
                          <a:solidFill>
                            <a:schemeClr val="tx1"/>
                          </a:solidFill>
                          <a:effectLst/>
                        </a:rPr>
                        <a:t>3</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132462"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marL="0" marR="0" algn="ctr">
                        <a:lnSpc>
                          <a:spcPct val="115000"/>
                        </a:lnSpc>
                        <a:spcBef>
                          <a:spcPts val="0"/>
                        </a:spcBef>
                        <a:spcAft>
                          <a:spcPts val="0"/>
                        </a:spcAft>
                      </a:pPr>
                      <a:r>
                        <a:rPr lang="en-US" sz="1600" b="1" cap="none" spc="0" dirty="0">
                          <a:solidFill>
                            <a:schemeClr val="tx1"/>
                          </a:solidFill>
                          <a:effectLst/>
                        </a:rPr>
                        <a:t>Important</a:t>
                      </a:r>
                      <a:r>
                        <a:rPr lang="en-US" sz="1600" cap="none" spc="0" dirty="0">
                          <a:solidFill>
                            <a:schemeClr val="tx1"/>
                          </a:solidFill>
                          <a:effectLst/>
                        </a:rPr>
                        <a:t> </a:t>
                      </a:r>
                    </a:p>
                    <a:p>
                      <a:pPr marL="0" marR="0" algn="ctr">
                        <a:lnSpc>
                          <a:spcPct val="115000"/>
                        </a:lnSpc>
                        <a:spcBef>
                          <a:spcPts val="0"/>
                        </a:spcBef>
                        <a:spcAft>
                          <a:spcPts val="0"/>
                        </a:spcAft>
                      </a:pPr>
                      <a:r>
                        <a:rPr lang="en-US" sz="1600" cap="none" spc="0" dirty="0">
                          <a:solidFill>
                            <a:schemeClr val="tx1"/>
                          </a:solidFill>
                          <a:effectLst/>
                        </a:rPr>
                        <a:t>&lt; Priority 2</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132462"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marL="0" marR="0" algn="l">
                        <a:lnSpc>
                          <a:spcPct val="115000"/>
                        </a:lnSpc>
                        <a:spcBef>
                          <a:spcPts val="0"/>
                        </a:spcBef>
                        <a:spcAft>
                          <a:spcPts val="0"/>
                        </a:spcAft>
                      </a:pPr>
                      <a:r>
                        <a:rPr lang="en-US" sz="1600" cap="none" spc="0" dirty="0">
                          <a:solidFill>
                            <a:schemeClr val="tx1"/>
                          </a:solidFill>
                          <a:effectLst/>
                        </a:rPr>
                        <a:t>Organization will benefit by addressing soon; items that should be accomplished.</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132462" marT="0" marB="0">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val="3541747501"/>
                  </a:ext>
                </a:extLst>
              </a:tr>
              <a:tr h="857926">
                <a:tc>
                  <a:txBody>
                    <a:bodyPr/>
                    <a:lstStyle/>
                    <a:p>
                      <a:pPr marL="0" marR="0" algn="ctr">
                        <a:lnSpc>
                          <a:spcPct val="115000"/>
                        </a:lnSpc>
                        <a:spcBef>
                          <a:spcPts val="0"/>
                        </a:spcBef>
                        <a:spcAft>
                          <a:spcPts val="0"/>
                        </a:spcAft>
                      </a:pPr>
                      <a:r>
                        <a:rPr lang="en-US" sz="1600" b="1" cap="none" spc="0">
                          <a:solidFill>
                            <a:schemeClr val="tx1"/>
                          </a:solidFill>
                          <a:effectLst/>
                        </a:rPr>
                        <a:t>4</a:t>
                      </a:r>
                      <a:endParaRPr lang="en-US" sz="1600" b="1"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77" marR="132462"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0" marR="0" algn="ctr">
                        <a:lnSpc>
                          <a:spcPct val="115000"/>
                        </a:lnSpc>
                        <a:spcBef>
                          <a:spcPts val="0"/>
                        </a:spcBef>
                        <a:spcAft>
                          <a:spcPts val="0"/>
                        </a:spcAft>
                      </a:pPr>
                      <a:r>
                        <a:rPr lang="en-US" sz="1600" b="1" cap="none" spc="0" dirty="0">
                          <a:solidFill>
                            <a:schemeClr val="tx1"/>
                          </a:solidFill>
                          <a:effectLst/>
                        </a:rPr>
                        <a:t>Future Consideration</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77" marR="132462"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0" marR="0" algn="l">
                        <a:lnSpc>
                          <a:spcPct val="115000"/>
                        </a:lnSpc>
                        <a:spcBef>
                          <a:spcPts val="0"/>
                        </a:spcBef>
                        <a:spcAft>
                          <a:spcPts val="0"/>
                        </a:spcAft>
                      </a:pPr>
                      <a:r>
                        <a:rPr lang="en-US" sz="1600" cap="none" spc="0" dirty="0">
                          <a:solidFill>
                            <a:schemeClr val="tx1"/>
                          </a:solidFill>
                          <a:effectLst/>
                        </a:rPr>
                        <a:t>Items need to be addressed; develop a plan of action; low consequences of delayed action.</a:t>
                      </a:r>
                      <a:endParaRPr lang="en-US" sz="1600" b="1"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9977" marR="132462" marT="0" marB="0">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val="1450087243"/>
                  </a:ext>
                </a:extLst>
              </a:tr>
            </a:tbl>
          </a:graphicData>
        </a:graphic>
      </p:graphicFrame>
      <p:sp>
        <p:nvSpPr>
          <p:cNvPr id="12" name="TextBox 11">
            <a:extLst>
              <a:ext uri="{FF2B5EF4-FFF2-40B4-BE49-F238E27FC236}">
                <a16:creationId xmlns:a16="http://schemas.microsoft.com/office/drawing/2014/main" id="{DF27101D-82CF-3AB7-1D8E-CE38C8316753}"/>
              </a:ext>
            </a:extLst>
          </p:cNvPr>
          <p:cNvSpPr txBox="1"/>
          <p:nvPr/>
        </p:nvSpPr>
        <p:spPr>
          <a:xfrm>
            <a:off x="633983" y="5161959"/>
            <a:ext cx="3979616" cy="923330"/>
          </a:xfrm>
          <a:prstGeom prst="rect">
            <a:avLst/>
          </a:prstGeom>
          <a:noFill/>
          <a:ln>
            <a:solidFill>
              <a:schemeClr val="tx1"/>
            </a:solidFill>
          </a:ln>
        </p:spPr>
        <p:txBody>
          <a:bodyPr wrap="square" rtlCol="0">
            <a:spAutoFit/>
          </a:bodyPr>
          <a:lstStyle/>
          <a:p>
            <a:r>
              <a:rPr lang="en-US" b="1" dirty="0"/>
              <a:t>Fifty-three (53) Total Recommendations</a:t>
            </a:r>
          </a:p>
          <a:p>
            <a:pPr marL="285750" indent="-285750">
              <a:buFont typeface="Arial" panose="020B0604020202020204" pitchFamily="34" charset="0"/>
              <a:buChar char="•"/>
            </a:pPr>
            <a:r>
              <a:rPr lang="en-US" dirty="0"/>
              <a:t>Priority 1:  Seventeen (17) </a:t>
            </a:r>
          </a:p>
          <a:p>
            <a:pPr marL="285750" indent="-285750">
              <a:buFont typeface="Arial" panose="020B0604020202020204" pitchFamily="34" charset="0"/>
              <a:buChar char="•"/>
            </a:pPr>
            <a:r>
              <a:rPr lang="en-US" dirty="0"/>
              <a:t>Priority 2:  Eleven (11)</a:t>
            </a:r>
          </a:p>
        </p:txBody>
      </p:sp>
      <p:sp>
        <p:nvSpPr>
          <p:cNvPr id="13" name="TextBox 12">
            <a:extLst>
              <a:ext uri="{FF2B5EF4-FFF2-40B4-BE49-F238E27FC236}">
                <a16:creationId xmlns:a16="http://schemas.microsoft.com/office/drawing/2014/main" id="{E0835450-FD27-DD14-575B-BD578D34604F}"/>
              </a:ext>
            </a:extLst>
          </p:cNvPr>
          <p:cNvSpPr txBox="1"/>
          <p:nvPr/>
        </p:nvSpPr>
        <p:spPr>
          <a:xfrm>
            <a:off x="1488180" y="6094740"/>
            <a:ext cx="1957587"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130 - 133 of report)</a:t>
            </a:r>
            <a:endParaRPr lang="en-US" sz="1100" dirty="0"/>
          </a:p>
        </p:txBody>
      </p:sp>
    </p:spTree>
    <p:extLst>
      <p:ext uri="{BB962C8B-B14F-4D97-AF65-F5344CB8AC3E}">
        <p14:creationId xmlns:p14="http://schemas.microsoft.com/office/powerpoint/2010/main" val="3709786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28873DB-1397-B270-3F5C-AC5EC2441144}"/>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Study Limitations</a:t>
            </a:r>
          </a:p>
        </p:txBody>
      </p:sp>
      <p:sp>
        <p:nvSpPr>
          <p:cNvPr id="3" name="Content Placeholder 2">
            <a:extLst>
              <a:ext uri="{FF2B5EF4-FFF2-40B4-BE49-F238E27FC236}">
                <a16:creationId xmlns:a16="http://schemas.microsoft.com/office/drawing/2014/main" id="{5F270A95-3064-9B7B-58CC-0FB5A70F9C23}"/>
              </a:ext>
            </a:extLst>
          </p:cNvPr>
          <p:cNvSpPr>
            <a:spLocks noGrp="1"/>
          </p:cNvSpPr>
          <p:nvPr>
            <p:ph sz="half" idx="1"/>
          </p:nvPr>
        </p:nvSpPr>
        <p:spPr>
          <a:xfrm>
            <a:off x="4380855" y="1412489"/>
            <a:ext cx="3427283" cy="4363844"/>
          </a:xfrm>
        </p:spPr>
        <p:txBody>
          <a:bodyPr>
            <a:normAutofit/>
          </a:bodyPr>
          <a:lstStyle/>
          <a:p>
            <a:pPr marL="0" indent="0">
              <a:spcBef>
                <a:spcPts val="0"/>
              </a:spcBef>
              <a:buNone/>
            </a:pPr>
            <a:r>
              <a:rPr lang="en-US" sz="20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With any study of this nature limitations always exist:  </a:t>
            </a:r>
          </a:p>
          <a:p>
            <a:pPr marL="0" indent="0">
              <a:spcBef>
                <a:spcPts val="0"/>
              </a:spcBef>
              <a:buNone/>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T</a:t>
            </a:r>
            <a:r>
              <a:rPr lang="en-US" sz="2000" dirty="0">
                <a:effectLst/>
                <a:latin typeface="Calibri" panose="020F0502020204030204" pitchFamily="34" charset="0"/>
                <a:ea typeface="Calibri" panose="020F0502020204030204" pitchFamily="34" charset="0"/>
                <a:cs typeface="Times New Roman" panose="02020603050405020304" pitchFamily="18" charset="0"/>
              </a:rPr>
              <a:t>ime</a:t>
            </a:r>
          </a:p>
          <a:p>
            <a:pPr marL="0" indent="0">
              <a:spcBef>
                <a:spcPts val="0"/>
              </a:spcBef>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dirty="0">
                <a:effectLst/>
                <a:latin typeface="Calibri" panose="020F0502020204030204" pitchFamily="34" charset="0"/>
                <a:ea typeface="Calibri" panose="020F0502020204030204" pitchFamily="34" charset="0"/>
                <a:cs typeface="Times New Roman" panose="02020603050405020304" pitchFamily="18" charset="0"/>
              </a:rPr>
              <a:t>vailability of those needing to be interviewed</a:t>
            </a:r>
          </a:p>
          <a:p>
            <a:pPr marL="0" indent="0">
              <a:spcBef>
                <a:spcPts val="0"/>
              </a:spcBef>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I</a:t>
            </a:r>
            <a:r>
              <a:rPr lang="en-US" sz="2000" dirty="0">
                <a:effectLst/>
                <a:latin typeface="Calibri" panose="020F0502020204030204" pitchFamily="34" charset="0"/>
                <a:ea typeface="Calibri" panose="020F0502020204030204" pitchFamily="34" charset="0"/>
                <a:cs typeface="Times New Roman" panose="02020603050405020304" pitchFamily="18" charset="0"/>
              </a:rPr>
              <a:t>nability to obtain data from non-governmental partners</a:t>
            </a:r>
          </a:p>
          <a:p>
            <a:pPr marL="0" indent="0">
              <a:spcBef>
                <a:spcPts val="0"/>
              </a:spcBef>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pPr>
            <a:r>
              <a:rPr lang="en-US" sz="2000" dirty="0">
                <a:latin typeface="Calibri" panose="020F0502020204030204" pitchFamily="34" charset="0"/>
                <a:ea typeface="Calibri" panose="020F0502020204030204" pitchFamily="34" charset="0"/>
                <a:cs typeface="Times New Roman" panose="02020603050405020304" pitchFamily="18" charset="0"/>
              </a:rPr>
              <a:t>E</a:t>
            </a:r>
            <a:r>
              <a:rPr lang="en-US" sz="2000" dirty="0">
                <a:effectLst/>
                <a:latin typeface="Calibri" panose="020F0502020204030204" pitchFamily="34" charset="0"/>
                <a:ea typeface="Calibri" panose="020F0502020204030204" pitchFamily="34" charset="0"/>
                <a:cs typeface="Times New Roman" panose="02020603050405020304" pitchFamily="18" charset="0"/>
              </a:rPr>
              <a:t>xtent</a:t>
            </a:r>
            <a:r>
              <a:rPr lang="en-US" sz="2000" dirty="0">
                <a:latin typeface="Calibri" panose="020F0502020204030204" pitchFamily="34" charset="0"/>
                <a:ea typeface="Calibri" panose="020F0502020204030204" pitchFamily="34" charset="0"/>
                <a:cs typeface="Times New Roman" panose="02020603050405020304" pitchFamily="18" charset="0"/>
              </a:rPr>
              <a:t> and focus</a:t>
            </a:r>
            <a:r>
              <a:rPr lang="en-US" sz="2000" dirty="0">
                <a:effectLst/>
                <a:latin typeface="Calibri" panose="020F0502020204030204" pitchFamily="34" charset="0"/>
                <a:ea typeface="Calibri" panose="020F0502020204030204" pitchFamily="34" charset="0"/>
                <a:cs typeface="Times New Roman" panose="02020603050405020304" pitchFamily="18" charset="0"/>
              </a:rPr>
              <a:t> of the overall project</a:t>
            </a:r>
          </a:p>
          <a:p>
            <a:pPr>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a:spcBef>
                <a:spcPts val="0"/>
              </a:spcBef>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cxnSp>
        <p:nvCxnSpPr>
          <p:cNvPr id="14" name="Straight Connector 13">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7F54DE82-D7B5-A1AD-AB89-7E3360C90776}"/>
              </a:ext>
            </a:extLst>
          </p:cNvPr>
          <p:cNvSpPr>
            <a:spLocks noGrp="1"/>
          </p:cNvSpPr>
          <p:nvPr>
            <p:ph sz="half" idx="2"/>
          </p:nvPr>
        </p:nvSpPr>
        <p:spPr>
          <a:xfrm>
            <a:off x="8439901" y="3804837"/>
            <a:ext cx="3197701" cy="2087169"/>
          </a:xfrm>
        </p:spPr>
        <p:txBody>
          <a:bodyPr>
            <a:normAutofit/>
          </a:bodyPr>
          <a:lstStyle/>
          <a:p>
            <a:pPr marL="0" indent="0">
              <a:spcBef>
                <a:spcPts val="0"/>
              </a:spcBef>
              <a:buNone/>
            </a:pPr>
            <a:r>
              <a:rPr lang="en-US" sz="2000" b="1" u="sng"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Snapshot in time</a:t>
            </a:r>
            <a:r>
              <a:rPr lang="en-US" sz="2000" b="1"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spcBef>
                <a:spcPts val="0"/>
              </a:spcBef>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Findings are based on the assessment of the organization during site visits and the historical material/data provided. </a:t>
            </a:r>
          </a:p>
          <a:p>
            <a:endParaRPr lang="en-US" sz="2000" dirty="0"/>
          </a:p>
        </p:txBody>
      </p:sp>
      <p:sp>
        <p:nvSpPr>
          <p:cNvPr id="4" name="Date Placeholder 3">
            <a:extLst>
              <a:ext uri="{FF2B5EF4-FFF2-40B4-BE49-F238E27FC236}">
                <a16:creationId xmlns:a16="http://schemas.microsoft.com/office/drawing/2014/main" id="{10BC3D50-3991-5134-371D-09CBD0BFBA53}"/>
              </a:ext>
            </a:extLst>
          </p:cNvPr>
          <p:cNvSpPr>
            <a:spLocks noGrp="1"/>
          </p:cNvSpPr>
          <p:nvPr>
            <p:ph type="dt" sz="half" idx="10"/>
          </p:nvPr>
        </p:nvSpPr>
        <p:spPr>
          <a:xfrm>
            <a:off x="838200" y="6356350"/>
            <a:ext cx="2743200" cy="365125"/>
          </a:xfrm>
        </p:spPr>
        <p:txBody>
          <a:bodyPr>
            <a:normAutofit/>
          </a:bodyPr>
          <a:lstStyle/>
          <a:p>
            <a:pPr>
              <a:spcAft>
                <a:spcPts val="600"/>
              </a:spcAft>
            </a:pPr>
            <a:r>
              <a:rPr lang="en-US">
                <a:solidFill>
                  <a:srgbClr val="FFFFFF">
                    <a:alpha val="80000"/>
                  </a:srgbClr>
                </a:solidFill>
              </a:rPr>
              <a:t>3/7/2024</a:t>
            </a:r>
          </a:p>
        </p:txBody>
      </p:sp>
      <p:sp>
        <p:nvSpPr>
          <p:cNvPr id="5" name="Footer Placeholder 4">
            <a:extLst>
              <a:ext uri="{FF2B5EF4-FFF2-40B4-BE49-F238E27FC236}">
                <a16:creationId xmlns:a16="http://schemas.microsoft.com/office/drawing/2014/main" id="{D65D33EB-A950-A709-97C9-791333144276}"/>
              </a:ext>
            </a:extLst>
          </p:cNvPr>
          <p:cNvSpPr>
            <a:spLocks noGrp="1"/>
          </p:cNvSpPr>
          <p:nvPr>
            <p:ph type="ftr" sz="quarter" idx="11"/>
          </p:nvPr>
        </p:nvSpPr>
        <p:spPr>
          <a:xfrm>
            <a:off x="4380854" y="6356350"/>
            <a:ext cx="4059047" cy="365125"/>
          </a:xfrm>
        </p:spPr>
        <p:txBody>
          <a:bodyPr>
            <a:normAutofit/>
          </a:bodyPr>
          <a:lstStyle/>
          <a:p>
            <a:pPr algn="l">
              <a:lnSpc>
                <a:spcPct val="90000"/>
              </a:lnSpc>
              <a:spcAft>
                <a:spcPts val="600"/>
              </a:spcAft>
            </a:pPr>
            <a:r>
              <a:rPr lang="en-US"/>
              <a:t>Craig A. Haigh                                                                                                                             Senior Consultant</a:t>
            </a:r>
          </a:p>
        </p:txBody>
      </p:sp>
      <p:sp>
        <p:nvSpPr>
          <p:cNvPr id="6" name="Slide Number Placeholder 5">
            <a:extLst>
              <a:ext uri="{FF2B5EF4-FFF2-40B4-BE49-F238E27FC236}">
                <a16:creationId xmlns:a16="http://schemas.microsoft.com/office/drawing/2014/main" id="{A78E874E-46ED-3E9C-9D39-E5045A5BAE51}"/>
              </a:ext>
            </a:extLst>
          </p:cNvPr>
          <p:cNvSpPr>
            <a:spLocks noGrp="1"/>
          </p:cNvSpPr>
          <p:nvPr>
            <p:ph type="sldNum" sz="quarter" idx="12"/>
          </p:nvPr>
        </p:nvSpPr>
        <p:spPr>
          <a:xfrm>
            <a:off x="9202366" y="6356350"/>
            <a:ext cx="2151434" cy="365125"/>
          </a:xfrm>
        </p:spPr>
        <p:txBody>
          <a:bodyPr>
            <a:normAutofit/>
          </a:bodyPr>
          <a:lstStyle/>
          <a:p>
            <a:pPr>
              <a:spcAft>
                <a:spcPts val="600"/>
              </a:spcAft>
            </a:pPr>
            <a:fld id="{B12FBFFE-A26A-4416-9B30-DAA69B61D76C}" type="slidenum">
              <a:rPr lang="en-US" smtClean="0"/>
              <a:pPr>
                <a:spcAft>
                  <a:spcPts val="600"/>
                </a:spcAft>
              </a:pPr>
              <a:t>5</a:t>
            </a:fld>
            <a:endParaRPr lang="en-US"/>
          </a:p>
        </p:txBody>
      </p:sp>
      <p:sp>
        <p:nvSpPr>
          <p:cNvPr id="8" name="TextBox 7">
            <a:extLst>
              <a:ext uri="{FF2B5EF4-FFF2-40B4-BE49-F238E27FC236}">
                <a16:creationId xmlns:a16="http://schemas.microsoft.com/office/drawing/2014/main" id="{2012C7B3-68BB-0C5D-0FE5-463801524F47}"/>
              </a:ext>
            </a:extLst>
          </p:cNvPr>
          <p:cNvSpPr txBox="1"/>
          <p:nvPr/>
        </p:nvSpPr>
        <p:spPr>
          <a:xfrm>
            <a:off x="4575589" y="5353397"/>
            <a:ext cx="1749197" cy="538609"/>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11-12 of report)</a:t>
            </a:r>
            <a:endParaRPr lang="en-US" sz="1100" dirty="0"/>
          </a:p>
          <a:p>
            <a:endParaRPr lang="en-US" dirty="0"/>
          </a:p>
        </p:txBody>
      </p:sp>
      <p:pic>
        <p:nvPicPr>
          <p:cNvPr id="10" name="Picture 9">
            <a:extLst>
              <a:ext uri="{FF2B5EF4-FFF2-40B4-BE49-F238E27FC236}">
                <a16:creationId xmlns:a16="http://schemas.microsoft.com/office/drawing/2014/main" id="{3EEAD872-5601-517C-341E-A0427C9D5ED0}"/>
              </a:ext>
            </a:extLst>
          </p:cNvPr>
          <p:cNvPicPr>
            <a:picLocks noChangeAspect="1"/>
          </p:cNvPicPr>
          <p:nvPr/>
        </p:nvPicPr>
        <p:blipFill>
          <a:blip r:embed="rId2"/>
          <a:stretch>
            <a:fillRect/>
          </a:stretch>
        </p:blipFill>
        <p:spPr>
          <a:xfrm>
            <a:off x="8451605" y="1412488"/>
            <a:ext cx="2166367" cy="2191616"/>
          </a:xfrm>
          <a:prstGeom prst="rect">
            <a:avLst/>
          </a:prstGeom>
        </p:spPr>
      </p:pic>
    </p:spTree>
    <p:extLst>
      <p:ext uri="{BB962C8B-B14F-4D97-AF65-F5344CB8AC3E}">
        <p14:creationId xmlns:p14="http://schemas.microsoft.com/office/powerpoint/2010/main" val="2390541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B5E751-D69E-DB3E-DEF2-1227ABBEE486}"/>
              </a:ext>
            </a:extLst>
          </p:cNvPr>
          <p:cNvSpPr>
            <a:spLocks noGrp="1"/>
          </p:cNvSpPr>
          <p:nvPr>
            <p:ph type="title"/>
          </p:nvPr>
        </p:nvSpPr>
        <p:spPr>
          <a:xfrm>
            <a:off x="838201" y="365125"/>
            <a:ext cx="3816095" cy="1938076"/>
          </a:xfrm>
        </p:spPr>
        <p:txBody>
          <a:bodyPr vert="horz" lIns="91440" tIns="45720" rIns="91440" bIns="45720" rtlCol="0" anchor="ctr">
            <a:normAutofit/>
          </a:bodyPr>
          <a:lstStyle/>
          <a:p>
            <a:pPr algn="l"/>
            <a:r>
              <a:rPr lang="en-US" kern="1200" dirty="0">
                <a:solidFill>
                  <a:schemeClr val="tx1"/>
                </a:solidFill>
                <a:latin typeface="+mj-lt"/>
                <a:ea typeface="+mj-ea"/>
                <a:cs typeface="+mj-cs"/>
              </a:rPr>
              <a:t>Key Takeaways</a:t>
            </a:r>
          </a:p>
        </p:txBody>
      </p:sp>
      <p:sp>
        <p:nvSpPr>
          <p:cNvPr id="47" name="Content Placeholder 2">
            <a:extLst>
              <a:ext uri="{FF2B5EF4-FFF2-40B4-BE49-F238E27FC236}">
                <a16:creationId xmlns:a16="http://schemas.microsoft.com/office/drawing/2014/main" id="{D251635E-1C9C-E57E-CE41-0ED2AD42FF57}"/>
              </a:ext>
            </a:extLst>
          </p:cNvPr>
          <p:cNvSpPr>
            <a:spLocks noGrp="1"/>
          </p:cNvSpPr>
          <p:nvPr>
            <p:ph sz="half" idx="1"/>
          </p:nvPr>
        </p:nvSpPr>
        <p:spPr>
          <a:xfrm>
            <a:off x="838201" y="1828801"/>
            <a:ext cx="4055958" cy="4348162"/>
          </a:xfrm>
        </p:spPr>
        <p:txBody>
          <a:bodyPr vert="horz" lIns="91440" tIns="45720" rIns="91440" bIns="45720" rtlCol="0">
            <a:normAutofit fontScale="77500" lnSpcReduction="20000"/>
          </a:bodyPr>
          <a:lstStyle/>
          <a:p>
            <a:pPr marL="0" indent="0">
              <a:buNone/>
            </a:pPr>
            <a:r>
              <a:rPr lang="en-US" sz="2400" b="1" dirty="0"/>
              <a:t>The Silvis Fire Department is generally in </a:t>
            </a:r>
            <a:r>
              <a:rPr lang="en-US" sz="2400" b="1" u="sng" dirty="0"/>
              <a:t>very good shape</a:t>
            </a:r>
            <a:r>
              <a:rPr lang="en-US" sz="2400" b="1" dirty="0"/>
              <a:t>. </a:t>
            </a:r>
          </a:p>
          <a:p>
            <a:pPr marL="0" indent="0">
              <a:buNone/>
            </a:pPr>
            <a:endParaRPr lang="en-US" sz="2400" b="1" dirty="0"/>
          </a:p>
          <a:p>
            <a:pPr marL="0" indent="0">
              <a:buNone/>
            </a:pPr>
            <a:r>
              <a:rPr lang="en-US" sz="2400" b="1" dirty="0"/>
              <a:t>Broad Recommendations:</a:t>
            </a:r>
          </a:p>
          <a:p>
            <a:r>
              <a:rPr lang="en-US" sz="2000" dirty="0"/>
              <a:t>Seek compliance with NFPA 1720 related to response times and firefighter deployment</a:t>
            </a:r>
          </a:p>
          <a:p>
            <a:r>
              <a:rPr lang="en-US" sz="2000" dirty="0"/>
              <a:t>Increase the frequency of training/drill nights</a:t>
            </a:r>
          </a:p>
          <a:p>
            <a:r>
              <a:rPr lang="en-US" sz="2000" dirty="0"/>
              <a:t>Initiate a daytime training program</a:t>
            </a:r>
          </a:p>
          <a:p>
            <a:r>
              <a:rPr lang="en-US" sz="2000" dirty="0"/>
              <a:t>Modify how staff training is documented</a:t>
            </a:r>
          </a:p>
          <a:p>
            <a:r>
              <a:rPr lang="en-US" sz="2000" dirty="0"/>
              <a:t>Reengage with the FAST group (regular training and shared SOGs)</a:t>
            </a:r>
          </a:p>
          <a:p>
            <a:r>
              <a:rPr lang="en-US" sz="2000" dirty="0"/>
              <a:t>Conduct regular officer development training </a:t>
            </a:r>
          </a:p>
          <a:p>
            <a:r>
              <a:rPr lang="en-US" sz="2000" dirty="0"/>
              <a:t>Install a fresh air intake system on the SCBA compressor   </a:t>
            </a:r>
          </a:p>
        </p:txBody>
      </p:sp>
      <p:pic>
        <p:nvPicPr>
          <p:cNvPr id="9" name="Picture 8">
            <a:extLst>
              <a:ext uri="{FF2B5EF4-FFF2-40B4-BE49-F238E27FC236}">
                <a16:creationId xmlns:a16="http://schemas.microsoft.com/office/drawing/2014/main" id="{645C7EF7-83B0-B56B-6DD8-C43C0F9FEBF9}"/>
              </a:ext>
            </a:extLst>
          </p:cNvPr>
          <p:cNvPicPr>
            <a:picLocks noChangeAspect="1"/>
          </p:cNvPicPr>
          <p:nvPr/>
        </p:nvPicPr>
        <p:blipFill rotWithShape="1">
          <a:blip r:embed="rId2"/>
          <a:srcRect l="7177" r="1590" b="2"/>
          <a:stretch/>
        </p:blipFill>
        <p:spPr>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sp>
        <p:nvSpPr>
          <p:cNvPr id="4" name="Date Placeholder 3">
            <a:extLst>
              <a:ext uri="{FF2B5EF4-FFF2-40B4-BE49-F238E27FC236}">
                <a16:creationId xmlns:a16="http://schemas.microsoft.com/office/drawing/2014/main" id="{5990D0D8-EA2D-47B3-5811-6628EBC9ED06}"/>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r>
              <a:rPr lang="en-US" sz="1200">
                <a:solidFill>
                  <a:schemeClr val="tx1">
                    <a:tint val="75000"/>
                  </a:schemeClr>
                </a:solidFill>
                <a:latin typeface="+mn-lt"/>
              </a:rPr>
              <a:t>3/7/2024</a:t>
            </a:r>
          </a:p>
        </p:txBody>
      </p:sp>
      <p:pic>
        <p:nvPicPr>
          <p:cNvPr id="8" name="Content Placeholder 7">
            <a:extLst>
              <a:ext uri="{FF2B5EF4-FFF2-40B4-BE49-F238E27FC236}">
                <a16:creationId xmlns:a16="http://schemas.microsoft.com/office/drawing/2014/main" id="{CDC3BF19-519E-6256-BAFB-46FEDB133269}"/>
              </a:ext>
            </a:extLst>
          </p:cNvPr>
          <p:cNvPicPr>
            <a:picLocks noGrp="1" noChangeAspect="1"/>
          </p:cNvPicPr>
          <p:nvPr>
            <p:ph sz="half" idx="2"/>
          </p:nvPr>
        </p:nvPicPr>
        <p:blipFill rotWithShape="1">
          <a:blip r:embed="rId3"/>
          <a:srcRect r="18672" b="-1"/>
          <a:stretch/>
        </p:blipFill>
        <p:spPr>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
        <p:nvSpPr>
          <p:cNvPr id="5" name="Footer Placeholder 4">
            <a:extLst>
              <a:ext uri="{FF2B5EF4-FFF2-40B4-BE49-F238E27FC236}">
                <a16:creationId xmlns:a16="http://schemas.microsoft.com/office/drawing/2014/main" id="{0389FFC4-3984-D049-D924-90759DC32174}"/>
              </a:ext>
            </a:extLst>
          </p:cNvPr>
          <p:cNvSpPr>
            <a:spLocks noGrp="1"/>
          </p:cNvSpPr>
          <p:nvPr>
            <p:ph type="ftr" sz="quarter" idx="11"/>
          </p:nvPr>
        </p:nvSpPr>
        <p:spPr>
          <a:xfrm>
            <a:off x="6516985" y="6356350"/>
            <a:ext cx="4114800" cy="365125"/>
          </a:xfrm>
        </p:spPr>
        <p:txBody>
          <a:bodyPr vert="horz" lIns="91440" tIns="45720" rIns="91440" bIns="45720" rtlCol="0" anchor="ctr">
            <a:normAutofit/>
          </a:bodyPr>
          <a:lstStyle/>
          <a:p>
            <a:pPr algn="l">
              <a:lnSpc>
                <a:spcPct val="90000"/>
              </a:lnSpc>
              <a:spcAft>
                <a:spcPts val="600"/>
              </a:spcAft>
            </a:pPr>
            <a:r>
              <a:rPr lang="en-US" kern="1200">
                <a:solidFill>
                  <a:srgbClr val="FFFFFF"/>
                </a:solidFill>
                <a:latin typeface="+mn-lt"/>
                <a:ea typeface="+mn-ea"/>
                <a:cs typeface="+mn-cs"/>
              </a:rPr>
              <a:t>Craig A. Haigh                                                                                                                             Senior Consultant</a:t>
            </a:r>
          </a:p>
        </p:txBody>
      </p:sp>
      <p:sp>
        <p:nvSpPr>
          <p:cNvPr id="6" name="Slide Number Placeholder 5">
            <a:extLst>
              <a:ext uri="{FF2B5EF4-FFF2-40B4-BE49-F238E27FC236}">
                <a16:creationId xmlns:a16="http://schemas.microsoft.com/office/drawing/2014/main" id="{9C68BAA9-A383-9406-FB3A-3FCA0C8668DC}"/>
              </a:ext>
            </a:extLst>
          </p:cNvPr>
          <p:cNvSpPr>
            <a:spLocks noGrp="1"/>
          </p:cNvSpPr>
          <p:nvPr>
            <p:ph type="sldNum" sz="quarter" idx="12"/>
          </p:nvPr>
        </p:nvSpPr>
        <p:spPr>
          <a:xfrm>
            <a:off x="10515600" y="6356350"/>
            <a:ext cx="838200" cy="365125"/>
          </a:xfrm>
        </p:spPr>
        <p:txBody>
          <a:bodyPr vert="horz" lIns="91440" tIns="45720" rIns="91440" bIns="45720" rtlCol="0" anchor="ctr">
            <a:normAutofit/>
          </a:bodyPr>
          <a:lstStyle/>
          <a:p>
            <a:pPr>
              <a:spcAft>
                <a:spcPts val="600"/>
              </a:spcAft>
            </a:pPr>
            <a:fld id="{B12FBFFE-A26A-4416-9B30-DAA69B61D76C}" type="slidenum">
              <a:rPr lang="en-US" sz="1200">
                <a:solidFill>
                  <a:srgbClr val="FFFFFF"/>
                </a:solidFill>
                <a:latin typeface="+mn-lt"/>
              </a:rPr>
              <a:pPr>
                <a:spcAft>
                  <a:spcPts val="600"/>
                </a:spcAft>
              </a:pPr>
              <a:t>6</a:t>
            </a:fld>
            <a:endParaRPr lang="en-US" sz="1200">
              <a:solidFill>
                <a:srgbClr val="FFFFFF"/>
              </a:solidFill>
              <a:latin typeface="+mn-lt"/>
            </a:endParaRPr>
          </a:p>
        </p:txBody>
      </p:sp>
      <p:sp>
        <p:nvSpPr>
          <p:cNvPr id="3" name="TextBox 2">
            <a:extLst>
              <a:ext uri="{FF2B5EF4-FFF2-40B4-BE49-F238E27FC236}">
                <a16:creationId xmlns:a16="http://schemas.microsoft.com/office/drawing/2014/main" id="{6AE45FF4-44B6-A8D2-ECEE-0ED412432D0B}"/>
              </a:ext>
            </a:extLst>
          </p:cNvPr>
          <p:cNvSpPr txBox="1"/>
          <p:nvPr/>
        </p:nvSpPr>
        <p:spPr>
          <a:xfrm>
            <a:off x="1488180" y="6094740"/>
            <a:ext cx="3137397"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33 – 36, 39 – 41, 53, 58 – 64, of report)</a:t>
            </a:r>
            <a:endParaRPr lang="en-US" sz="1100" dirty="0"/>
          </a:p>
        </p:txBody>
      </p:sp>
    </p:spTree>
    <p:extLst>
      <p:ext uri="{BB962C8B-B14F-4D97-AF65-F5344CB8AC3E}">
        <p14:creationId xmlns:p14="http://schemas.microsoft.com/office/powerpoint/2010/main" val="53634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ABE0B-9DC4-87C3-707F-078884DBD541}"/>
              </a:ext>
            </a:extLst>
          </p:cNvPr>
          <p:cNvSpPr>
            <a:spLocks noGrp="1"/>
          </p:cNvSpPr>
          <p:nvPr>
            <p:ph type="title"/>
          </p:nvPr>
        </p:nvSpPr>
        <p:spPr/>
        <p:txBody>
          <a:bodyPr/>
          <a:lstStyle/>
          <a:p>
            <a:r>
              <a:rPr lang="en-US" dirty="0"/>
              <a:t>Key Takeaways</a:t>
            </a:r>
          </a:p>
        </p:txBody>
      </p:sp>
      <p:sp>
        <p:nvSpPr>
          <p:cNvPr id="8" name="Content Placeholder 7">
            <a:extLst>
              <a:ext uri="{FF2B5EF4-FFF2-40B4-BE49-F238E27FC236}">
                <a16:creationId xmlns:a16="http://schemas.microsoft.com/office/drawing/2014/main" id="{9262DDFB-5325-F11B-4E19-02551EAE9727}"/>
              </a:ext>
            </a:extLst>
          </p:cNvPr>
          <p:cNvSpPr>
            <a:spLocks noGrp="1"/>
          </p:cNvSpPr>
          <p:nvPr>
            <p:ph idx="1"/>
          </p:nvPr>
        </p:nvSpPr>
        <p:spPr/>
        <p:txBody>
          <a:bodyPr>
            <a:normAutofit fontScale="92500" lnSpcReduction="20000"/>
          </a:bodyPr>
          <a:lstStyle/>
          <a:p>
            <a:pPr marL="0" indent="0">
              <a:buNone/>
            </a:pPr>
            <a:r>
              <a:rPr lang="en-US" sz="2400" b="1" dirty="0"/>
              <a:t>Areas of Concern:</a:t>
            </a:r>
          </a:p>
          <a:p>
            <a:pPr marL="457200" indent="-457200">
              <a:buFont typeface="+mj-lt"/>
              <a:buAutoNum type="arabicPeriod"/>
            </a:pPr>
            <a:r>
              <a:rPr lang="en-US" sz="2400" dirty="0"/>
              <a:t>Lack of first responder EMS call response</a:t>
            </a:r>
          </a:p>
          <a:p>
            <a:pPr marL="457200" indent="-457200">
              <a:buFont typeface="+mj-lt"/>
              <a:buAutoNum type="arabicPeriod"/>
            </a:pPr>
            <a:r>
              <a:rPr lang="en-US" sz="2400" dirty="0"/>
              <a:t>Human Resource Concerns:</a:t>
            </a:r>
          </a:p>
          <a:p>
            <a:pPr lvl="1"/>
            <a:r>
              <a:rPr lang="en-US" sz="2000" dirty="0"/>
              <a:t>Thirty-one (31) recommendations are related to Human Resources</a:t>
            </a:r>
          </a:p>
          <a:p>
            <a:pPr lvl="1"/>
            <a:r>
              <a:rPr lang="en-US" sz="2000" dirty="0"/>
              <a:t>Examples of recommendations:</a:t>
            </a:r>
          </a:p>
          <a:p>
            <a:pPr lvl="2"/>
            <a:r>
              <a:rPr lang="en-US" i="1" dirty="0"/>
              <a:t>Update employee recruitment strategies</a:t>
            </a:r>
          </a:p>
          <a:p>
            <a:pPr lvl="2"/>
            <a:r>
              <a:rPr lang="en-US" i="1" dirty="0"/>
              <a:t>Update employee hiring practices</a:t>
            </a:r>
          </a:p>
          <a:p>
            <a:pPr lvl="2"/>
            <a:r>
              <a:rPr lang="en-US" i="1" dirty="0"/>
              <a:t>Establish NFPA 1582 as fitness-for-duty medical standard</a:t>
            </a:r>
          </a:p>
          <a:p>
            <a:pPr lvl="2"/>
            <a:r>
              <a:rPr lang="en-US" i="1" dirty="0"/>
              <a:t>Update employee retention strategies </a:t>
            </a:r>
          </a:p>
          <a:p>
            <a:pPr lvl="2"/>
            <a:r>
              <a:rPr lang="en-US" i="1" dirty="0"/>
              <a:t>Implement a cadet program</a:t>
            </a:r>
          </a:p>
          <a:p>
            <a:pPr lvl="2"/>
            <a:r>
              <a:rPr lang="en-US" i="1" dirty="0"/>
              <a:t>Develop and adopt an employee handbook</a:t>
            </a:r>
          </a:p>
          <a:p>
            <a:pPr lvl="2"/>
            <a:r>
              <a:rPr lang="en-US" i="1" dirty="0"/>
              <a:t>Establish an FLSA work period</a:t>
            </a:r>
          </a:p>
          <a:p>
            <a:pPr lvl="2"/>
            <a:r>
              <a:rPr lang="en-US" i="1" dirty="0"/>
              <a:t>Implement assessment center testing for officer promotions</a:t>
            </a:r>
          </a:p>
          <a:p>
            <a:pPr lvl="2"/>
            <a:r>
              <a:rPr lang="en-US" i="1" dirty="0"/>
              <a:t>Expand the duty-officer program to include lieutenants </a:t>
            </a:r>
          </a:p>
          <a:p>
            <a:pPr marL="914400" lvl="2" indent="0">
              <a:buNone/>
            </a:pPr>
            <a:endParaRPr lang="en-US" i="1" dirty="0"/>
          </a:p>
        </p:txBody>
      </p:sp>
      <p:sp>
        <p:nvSpPr>
          <p:cNvPr id="5" name="Date Placeholder 4">
            <a:extLst>
              <a:ext uri="{FF2B5EF4-FFF2-40B4-BE49-F238E27FC236}">
                <a16:creationId xmlns:a16="http://schemas.microsoft.com/office/drawing/2014/main" id="{C3B67641-581E-3A7C-1161-172F02E60D6F}"/>
              </a:ext>
            </a:extLst>
          </p:cNvPr>
          <p:cNvSpPr>
            <a:spLocks noGrp="1"/>
          </p:cNvSpPr>
          <p:nvPr>
            <p:ph type="dt" sz="half" idx="10"/>
          </p:nvPr>
        </p:nvSpPr>
        <p:spPr/>
        <p:txBody>
          <a:bodyPr/>
          <a:lstStyle/>
          <a:p>
            <a:r>
              <a:rPr lang="en-US"/>
              <a:t>3/7/2024</a:t>
            </a:r>
          </a:p>
        </p:txBody>
      </p:sp>
      <p:sp>
        <p:nvSpPr>
          <p:cNvPr id="6" name="Footer Placeholder 5">
            <a:extLst>
              <a:ext uri="{FF2B5EF4-FFF2-40B4-BE49-F238E27FC236}">
                <a16:creationId xmlns:a16="http://schemas.microsoft.com/office/drawing/2014/main" id="{6B5C418B-A63B-A303-7C79-8CA2F6086E85}"/>
              </a:ext>
            </a:extLst>
          </p:cNvPr>
          <p:cNvSpPr>
            <a:spLocks noGrp="1"/>
          </p:cNvSpPr>
          <p:nvPr>
            <p:ph type="ftr" sz="quarter" idx="11"/>
          </p:nvPr>
        </p:nvSpPr>
        <p:spPr/>
        <p:txBody>
          <a:bodyPr/>
          <a:lstStyle/>
          <a:p>
            <a:r>
              <a:rPr lang="en-US"/>
              <a:t>Craig A. Haigh                                                                                                                             Senior Consultant</a:t>
            </a:r>
          </a:p>
        </p:txBody>
      </p:sp>
      <p:sp>
        <p:nvSpPr>
          <p:cNvPr id="7" name="Slide Number Placeholder 6">
            <a:extLst>
              <a:ext uri="{FF2B5EF4-FFF2-40B4-BE49-F238E27FC236}">
                <a16:creationId xmlns:a16="http://schemas.microsoft.com/office/drawing/2014/main" id="{8E9F138F-0D5E-228D-5C55-1FAC8FBE72A5}"/>
              </a:ext>
            </a:extLst>
          </p:cNvPr>
          <p:cNvSpPr>
            <a:spLocks noGrp="1"/>
          </p:cNvSpPr>
          <p:nvPr>
            <p:ph type="sldNum" sz="quarter" idx="12"/>
          </p:nvPr>
        </p:nvSpPr>
        <p:spPr/>
        <p:txBody>
          <a:bodyPr/>
          <a:lstStyle/>
          <a:p>
            <a:fld id="{B12FBFFE-A26A-4416-9B30-DAA69B61D76C}" type="slidenum">
              <a:rPr lang="en-US" smtClean="0"/>
              <a:t>7</a:t>
            </a:fld>
            <a:endParaRPr lang="en-US"/>
          </a:p>
        </p:txBody>
      </p:sp>
      <p:sp>
        <p:nvSpPr>
          <p:cNvPr id="3" name="TextBox 2">
            <a:extLst>
              <a:ext uri="{FF2B5EF4-FFF2-40B4-BE49-F238E27FC236}">
                <a16:creationId xmlns:a16="http://schemas.microsoft.com/office/drawing/2014/main" id="{AC74D9CE-5B8E-53A2-961D-0D633AC59468}"/>
              </a:ext>
            </a:extLst>
          </p:cNvPr>
          <p:cNvSpPr txBox="1"/>
          <p:nvPr/>
        </p:nvSpPr>
        <p:spPr>
          <a:xfrm>
            <a:off x="1488180" y="6094740"/>
            <a:ext cx="2542684" cy="261610"/>
          </a:xfrm>
          <a:prstGeom prst="rect">
            <a:avLst/>
          </a:prstGeom>
          <a:noFill/>
        </p:spPr>
        <p:txBody>
          <a:bodyPr wrap="none" rtlCol="0">
            <a:spAutoFit/>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(See pages 69 – 86, 103 – 123, of report)</a:t>
            </a:r>
            <a:endParaRPr lang="en-US" sz="1100" dirty="0"/>
          </a:p>
        </p:txBody>
      </p:sp>
    </p:spTree>
    <p:extLst>
      <p:ext uri="{BB962C8B-B14F-4D97-AF65-F5344CB8AC3E}">
        <p14:creationId xmlns:p14="http://schemas.microsoft.com/office/powerpoint/2010/main" val="2442658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66344C-D902-E076-27A0-D893C3D30B9A}"/>
              </a:ext>
            </a:extLst>
          </p:cNvPr>
          <p:cNvSpPr>
            <a:spLocks noGrp="1"/>
          </p:cNvSpPr>
          <p:nvPr>
            <p:ph type="ctrTitle"/>
          </p:nvPr>
        </p:nvSpPr>
        <p:spPr/>
        <p:txBody>
          <a:bodyPr>
            <a:normAutofit/>
          </a:bodyPr>
          <a:lstStyle/>
          <a:p>
            <a:r>
              <a:rPr lang="en-US" sz="4800" dirty="0">
                <a:latin typeface="Copperplate Gothic Bold" panose="020E0705020206020404" pitchFamily="34" charset="0"/>
              </a:rPr>
              <a:t>Primary Area of Concern</a:t>
            </a:r>
          </a:p>
        </p:txBody>
      </p:sp>
      <p:sp>
        <p:nvSpPr>
          <p:cNvPr id="8" name="Subtitle 7">
            <a:extLst>
              <a:ext uri="{FF2B5EF4-FFF2-40B4-BE49-F238E27FC236}">
                <a16:creationId xmlns:a16="http://schemas.microsoft.com/office/drawing/2014/main" id="{1AF88B32-04B6-8899-703F-35193793E511}"/>
              </a:ext>
            </a:extLst>
          </p:cNvPr>
          <p:cNvSpPr>
            <a:spLocks noGrp="1"/>
          </p:cNvSpPr>
          <p:nvPr>
            <p:ph type="subTitle" idx="1"/>
          </p:nvPr>
        </p:nvSpPr>
        <p:spPr>
          <a:xfrm>
            <a:off x="1524000" y="3602038"/>
            <a:ext cx="9144000" cy="778769"/>
          </a:xfrm>
        </p:spPr>
        <p:txBody>
          <a:bodyPr>
            <a:normAutofit/>
          </a:bodyPr>
          <a:lstStyle/>
          <a:p>
            <a:r>
              <a:rPr lang="en-US" sz="4800" i="1" dirty="0"/>
              <a:t>Emergency Medical Services</a:t>
            </a:r>
          </a:p>
        </p:txBody>
      </p:sp>
      <p:sp>
        <p:nvSpPr>
          <p:cNvPr id="4" name="Date Placeholder 3">
            <a:extLst>
              <a:ext uri="{FF2B5EF4-FFF2-40B4-BE49-F238E27FC236}">
                <a16:creationId xmlns:a16="http://schemas.microsoft.com/office/drawing/2014/main" id="{D8E99763-CEF2-75AC-E856-16BBC06C6F52}"/>
              </a:ext>
            </a:extLst>
          </p:cNvPr>
          <p:cNvSpPr>
            <a:spLocks noGrp="1"/>
          </p:cNvSpPr>
          <p:nvPr>
            <p:ph type="dt" sz="half" idx="10"/>
          </p:nvPr>
        </p:nvSpPr>
        <p:spPr/>
        <p:txBody>
          <a:bodyPr/>
          <a:lstStyle/>
          <a:p>
            <a:r>
              <a:rPr lang="en-US"/>
              <a:t>3/7/2024</a:t>
            </a:r>
          </a:p>
        </p:txBody>
      </p:sp>
      <p:sp>
        <p:nvSpPr>
          <p:cNvPr id="5" name="Footer Placeholder 4">
            <a:extLst>
              <a:ext uri="{FF2B5EF4-FFF2-40B4-BE49-F238E27FC236}">
                <a16:creationId xmlns:a16="http://schemas.microsoft.com/office/drawing/2014/main" id="{FE3EA1C7-DA42-664A-8F87-DFF41AFBEDE0}"/>
              </a:ext>
            </a:extLst>
          </p:cNvPr>
          <p:cNvSpPr>
            <a:spLocks noGrp="1"/>
          </p:cNvSpPr>
          <p:nvPr>
            <p:ph type="ftr" sz="quarter" idx="11"/>
          </p:nvPr>
        </p:nvSpPr>
        <p:spPr/>
        <p:txBody>
          <a:bodyPr/>
          <a:lstStyle/>
          <a:p>
            <a:r>
              <a:rPr lang="en-US"/>
              <a:t>Craig A. Haigh                                                                                                                             Senior Consultant</a:t>
            </a:r>
          </a:p>
        </p:txBody>
      </p:sp>
      <p:sp>
        <p:nvSpPr>
          <p:cNvPr id="6" name="Slide Number Placeholder 5">
            <a:extLst>
              <a:ext uri="{FF2B5EF4-FFF2-40B4-BE49-F238E27FC236}">
                <a16:creationId xmlns:a16="http://schemas.microsoft.com/office/drawing/2014/main" id="{70119B00-83FE-0C8B-DEFF-2D2053A3B924}"/>
              </a:ext>
            </a:extLst>
          </p:cNvPr>
          <p:cNvSpPr>
            <a:spLocks noGrp="1"/>
          </p:cNvSpPr>
          <p:nvPr>
            <p:ph type="sldNum" sz="quarter" idx="12"/>
          </p:nvPr>
        </p:nvSpPr>
        <p:spPr/>
        <p:txBody>
          <a:bodyPr/>
          <a:lstStyle/>
          <a:p>
            <a:fld id="{B12FBFFE-A26A-4416-9B30-DAA69B61D76C}" type="slidenum">
              <a:rPr lang="en-US" smtClean="0"/>
              <a:t>8</a:t>
            </a:fld>
            <a:endParaRPr lang="en-US"/>
          </a:p>
        </p:txBody>
      </p:sp>
    </p:spTree>
    <p:extLst>
      <p:ext uri="{BB962C8B-B14F-4D97-AF65-F5344CB8AC3E}">
        <p14:creationId xmlns:p14="http://schemas.microsoft.com/office/powerpoint/2010/main" val="20169006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7" name="Title 6">
            <a:extLst>
              <a:ext uri="{FF2B5EF4-FFF2-40B4-BE49-F238E27FC236}">
                <a16:creationId xmlns:a16="http://schemas.microsoft.com/office/drawing/2014/main" id="{02452DE1-6AD2-1C53-27E5-B1C8AAC7EF8F}"/>
              </a:ext>
            </a:extLst>
          </p:cNvPr>
          <p:cNvSpPr>
            <a:spLocks noGrp="1"/>
          </p:cNvSpPr>
          <p:nvPr>
            <p:ph type="title"/>
          </p:nvPr>
        </p:nvSpPr>
        <p:spPr>
          <a:xfrm>
            <a:off x="364375" y="255292"/>
            <a:ext cx="10515600" cy="930275"/>
          </a:xfrm>
        </p:spPr>
        <p:txBody>
          <a:bodyPr vert="horz" lIns="91440" tIns="45720" rIns="91440" bIns="45720" rtlCol="0" anchor="ctr">
            <a:normAutofit fontScale="90000"/>
          </a:bodyPr>
          <a:lstStyle/>
          <a:p>
            <a:pPr algn="l"/>
            <a:r>
              <a:rPr lang="en-US" kern="1200" dirty="0">
                <a:solidFill>
                  <a:schemeClr val="tx1"/>
                </a:solidFill>
                <a:latin typeface="+mj-lt"/>
                <a:ea typeface="+mj-ea"/>
                <a:cs typeface="+mj-cs"/>
              </a:rPr>
              <a:t>Emergency Medical Services</a:t>
            </a:r>
            <a:br>
              <a:rPr lang="en-US" kern="1200" dirty="0">
                <a:solidFill>
                  <a:schemeClr val="tx1"/>
                </a:solidFill>
                <a:latin typeface="+mj-lt"/>
                <a:ea typeface="+mj-ea"/>
                <a:cs typeface="+mj-cs"/>
              </a:rPr>
            </a:br>
            <a:r>
              <a:rPr lang="en-US" i="1" kern="1200" dirty="0">
                <a:solidFill>
                  <a:schemeClr val="tx1"/>
                </a:solidFill>
                <a:latin typeface="+mj-lt"/>
                <a:ea typeface="+mj-ea"/>
                <a:cs typeface="+mj-cs"/>
              </a:rPr>
              <a:t>Changing Standard of Care</a:t>
            </a:r>
          </a:p>
        </p:txBody>
      </p:sp>
      <p:sp>
        <p:nvSpPr>
          <p:cNvPr id="8" name="Content Placeholder 7">
            <a:extLst>
              <a:ext uri="{FF2B5EF4-FFF2-40B4-BE49-F238E27FC236}">
                <a16:creationId xmlns:a16="http://schemas.microsoft.com/office/drawing/2014/main" id="{8A3341FA-1D62-91AC-1019-3F3690FB16CB}"/>
              </a:ext>
            </a:extLst>
          </p:cNvPr>
          <p:cNvSpPr>
            <a:spLocks/>
          </p:cNvSpPr>
          <p:nvPr/>
        </p:nvSpPr>
        <p:spPr>
          <a:xfrm>
            <a:off x="796268" y="1805441"/>
            <a:ext cx="4403688" cy="3698072"/>
          </a:xfrm>
          <a:prstGeom prst="rect">
            <a:avLst/>
          </a:prstGeom>
        </p:spPr>
        <p:txBody>
          <a:bodyPr>
            <a:normAutofit/>
          </a:bodyPr>
          <a:lstStyle/>
          <a:p>
            <a:pPr algn="ctr" defTabSz="768096">
              <a:spcAft>
                <a:spcPts val="600"/>
              </a:spcAft>
            </a:pPr>
            <a:r>
              <a:rPr lang="en-US" sz="3024" b="1" kern="1200" dirty="0">
                <a:solidFill>
                  <a:schemeClr val="tx1"/>
                </a:solidFill>
                <a:effectLst>
                  <a:outerShdw blurRad="38100" dist="38100" dir="2700000" algn="tl">
                    <a:srgbClr val="000000">
                      <a:alpha val="43137"/>
                    </a:srgbClr>
                  </a:outerShdw>
                </a:effectLst>
                <a:highlight>
                  <a:srgbClr val="FFCC00"/>
                </a:highlight>
                <a:latin typeface="Copperplate Gothic Bold" panose="020E0705020206020404" pitchFamily="34" charset="0"/>
                <a:ea typeface="+mn-ea"/>
                <a:cs typeface="+mn-cs"/>
              </a:rPr>
              <a:t>EMS is a relatively young profession</a:t>
            </a:r>
          </a:p>
          <a:p>
            <a:pPr algn="ctr" defTabSz="768096">
              <a:spcAft>
                <a:spcPts val="600"/>
              </a:spcAft>
            </a:pPr>
            <a:r>
              <a:rPr lang="en-US" sz="3024" b="1" kern="1200" dirty="0">
                <a:solidFill>
                  <a:schemeClr val="tx1"/>
                </a:solidFill>
                <a:effectLst>
                  <a:outerShdw blurRad="38100" dist="38100" dir="2700000" algn="tl">
                    <a:srgbClr val="000000">
                      <a:alpha val="43137"/>
                    </a:srgbClr>
                  </a:outerShdw>
                </a:effectLst>
                <a:highlight>
                  <a:srgbClr val="FFCC00"/>
                </a:highlight>
                <a:latin typeface="Copperplate Gothic Bold" panose="020E0705020206020404" pitchFamily="34" charset="0"/>
                <a:ea typeface="+mn-ea"/>
                <a:cs typeface="+mn-cs"/>
              </a:rPr>
              <a:t>1966 - 2024</a:t>
            </a:r>
          </a:p>
          <a:p>
            <a:pPr marL="0" indent="0">
              <a:spcAft>
                <a:spcPts val="600"/>
              </a:spcAft>
              <a:buNone/>
            </a:pPr>
            <a:endParaRPr lang="en-US" dirty="0"/>
          </a:p>
        </p:txBody>
      </p:sp>
      <p:pic>
        <p:nvPicPr>
          <p:cNvPr id="12" name="Picture 11">
            <a:extLst>
              <a:ext uri="{FF2B5EF4-FFF2-40B4-BE49-F238E27FC236}">
                <a16:creationId xmlns:a16="http://schemas.microsoft.com/office/drawing/2014/main" id="{5BD8C42A-CF3F-4EB4-C85C-76448B7C376C}"/>
              </a:ext>
            </a:extLst>
          </p:cNvPr>
          <p:cNvPicPr>
            <a:picLocks noChangeAspect="1"/>
          </p:cNvPicPr>
          <p:nvPr/>
        </p:nvPicPr>
        <p:blipFill>
          <a:blip r:embed="rId2"/>
          <a:stretch>
            <a:fillRect/>
          </a:stretch>
        </p:blipFill>
        <p:spPr>
          <a:xfrm>
            <a:off x="2248076" y="3555683"/>
            <a:ext cx="1558416" cy="2207412"/>
          </a:xfrm>
          <a:prstGeom prst="rect">
            <a:avLst/>
          </a:prstGeom>
        </p:spPr>
      </p:pic>
      <p:sp>
        <p:nvSpPr>
          <p:cNvPr id="14" name="TextBox 13">
            <a:extLst>
              <a:ext uri="{FF2B5EF4-FFF2-40B4-BE49-F238E27FC236}">
                <a16:creationId xmlns:a16="http://schemas.microsoft.com/office/drawing/2014/main" id="{1E7DB0A4-2710-537F-0BFE-7FC9FB6BDF3D}"/>
              </a:ext>
            </a:extLst>
          </p:cNvPr>
          <p:cNvSpPr txBox="1"/>
          <p:nvPr/>
        </p:nvSpPr>
        <p:spPr>
          <a:xfrm>
            <a:off x="92322" y="4149327"/>
            <a:ext cx="2121777" cy="1020124"/>
          </a:xfrm>
          <a:prstGeom prst="rect">
            <a:avLst/>
          </a:prstGeom>
          <a:noFill/>
        </p:spPr>
        <p:txBody>
          <a:bodyPr wrap="square">
            <a:spAutoFit/>
          </a:bodyPr>
          <a:lstStyle/>
          <a:p>
            <a:pPr algn="ctr" defTabSz="768096">
              <a:spcAft>
                <a:spcPts val="600"/>
              </a:spcAft>
            </a:pPr>
            <a:r>
              <a:rPr lang="en-US" sz="1512" kern="1200" dirty="0">
                <a:solidFill>
                  <a:schemeClr val="tx1"/>
                </a:solidFill>
                <a:latin typeface="+mn-lt"/>
                <a:ea typeface="+mn-ea"/>
                <a:cs typeface="+mn-cs"/>
              </a:rPr>
              <a:t>First nationally recognized curriculum for EMS published in 1969</a:t>
            </a:r>
            <a:endParaRPr lang="en-US" dirty="0">
              <a:solidFill>
                <a:schemeClr val="tx1"/>
              </a:solidFill>
            </a:endParaRPr>
          </a:p>
        </p:txBody>
      </p:sp>
      <p:graphicFrame>
        <p:nvGraphicFramePr>
          <p:cNvPr id="23" name="Content Placeholder 10">
            <a:extLst>
              <a:ext uri="{FF2B5EF4-FFF2-40B4-BE49-F238E27FC236}">
                <a16:creationId xmlns:a16="http://schemas.microsoft.com/office/drawing/2014/main" id="{6676BA22-502B-5FE6-C92D-B9790C3C62DA}"/>
              </a:ext>
            </a:extLst>
          </p:cNvPr>
          <p:cNvGraphicFramePr/>
          <p:nvPr>
            <p:extLst>
              <p:ext uri="{D42A27DB-BD31-4B8C-83A1-F6EECF244321}">
                <p14:modId xmlns:p14="http://schemas.microsoft.com/office/powerpoint/2010/main" val="2542917932"/>
              </p:ext>
            </p:extLst>
          </p:nvPr>
        </p:nvGraphicFramePr>
        <p:xfrm>
          <a:off x="5996224" y="1"/>
          <a:ext cx="619272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Box 15">
            <a:extLst>
              <a:ext uri="{FF2B5EF4-FFF2-40B4-BE49-F238E27FC236}">
                <a16:creationId xmlns:a16="http://schemas.microsoft.com/office/drawing/2014/main" id="{FB88EB66-130D-09A6-AE3D-DC4DDA3DFFDC}"/>
              </a:ext>
            </a:extLst>
          </p:cNvPr>
          <p:cNvSpPr txBox="1"/>
          <p:nvPr/>
        </p:nvSpPr>
        <p:spPr>
          <a:xfrm>
            <a:off x="7490377" y="2782669"/>
            <a:ext cx="3341428" cy="646331"/>
          </a:xfrm>
          <a:prstGeom prst="rect">
            <a:avLst/>
          </a:prstGeom>
          <a:noFill/>
          <a:ln w="38100">
            <a:solidFill>
              <a:srgbClr val="C00000"/>
            </a:solidFill>
          </a:ln>
        </p:spPr>
        <p:txBody>
          <a:bodyPr wrap="none" rtlCol="0">
            <a:spAutoFit/>
          </a:bodyPr>
          <a:lstStyle/>
          <a:p>
            <a:pPr algn="ctr"/>
            <a:r>
              <a:rPr lang="en-US" b="1" dirty="0"/>
              <a:t>High Acuity Calls:</a:t>
            </a:r>
          </a:p>
          <a:p>
            <a:pPr algn="ctr"/>
            <a:r>
              <a:rPr lang="en-US" b="1" dirty="0"/>
              <a:t>Time Sensitive &amp; Labor Intensive </a:t>
            </a:r>
          </a:p>
        </p:txBody>
      </p:sp>
      <p:sp>
        <p:nvSpPr>
          <p:cNvPr id="18" name="TextBox 17">
            <a:extLst>
              <a:ext uri="{FF2B5EF4-FFF2-40B4-BE49-F238E27FC236}">
                <a16:creationId xmlns:a16="http://schemas.microsoft.com/office/drawing/2014/main" id="{B780CBBD-6D6D-8C32-98C8-85F667CA3BC4}"/>
              </a:ext>
            </a:extLst>
          </p:cNvPr>
          <p:cNvSpPr txBox="1"/>
          <p:nvPr/>
        </p:nvSpPr>
        <p:spPr>
          <a:xfrm>
            <a:off x="8245144" y="3439302"/>
            <a:ext cx="1694888" cy="646331"/>
          </a:xfrm>
          <a:prstGeom prst="rect">
            <a:avLst/>
          </a:prstGeom>
          <a:noFill/>
          <a:ln w="28575">
            <a:solidFill>
              <a:srgbClr val="C00000"/>
            </a:solidFill>
          </a:ln>
        </p:spPr>
        <p:txBody>
          <a:bodyPr wrap="none" rtlCol="0">
            <a:spAutoFit/>
          </a:bodyPr>
          <a:lstStyle/>
          <a:p>
            <a:pPr algn="ctr"/>
            <a:r>
              <a:rPr lang="en-US" dirty="0"/>
              <a:t>Requires a </a:t>
            </a:r>
          </a:p>
          <a:p>
            <a:pPr algn="ctr"/>
            <a:r>
              <a:rPr lang="en-US" b="1" dirty="0">
                <a:solidFill>
                  <a:srgbClr val="C00000"/>
                </a:solidFill>
              </a:rPr>
              <a:t>TEAM</a:t>
            </a:r>
            <a:r>
              <a:rPr lang="en-US" dirty="0"/>
              <a:t> Approach</a:t>
            </a:r>
          </a:p>
        </p:txBody>
      </p:sp>
    </p:spTree>
    <p:extLst>
      <p:ext uri="{BB962C8B-B14F-4D97-AF65-F5344CB8AC3E}">
        <p14:creationId xmlns:p14="http://schemas.microsoft.com/office/powerpoint/2010/main" val="13510206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4055</TotalTime>
  <Words>3099</Words>
  <Application>Microsoft Office PowerPoint</Application>
  <PresentationFormat>Widescreen</PresentationFormat>
  <Paragraphs>438</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Copperplate Gothic Bold</vt:lpstr>
      <vt:lpstr>Symbol</vt:lpstr>
      <vt:lpstr>Office Theme</vt:lpstr>
      <vt:lpstr>City of Silvis </vt:lpstr>
      <vt:lpstr>Project Scope</vt:lpstr>
      <vt:lpstr>Study Methodology</vt:lpstr>
      <vt:lpstr>Recommendations</vt:lpstr>
      <vt:lpstr>Study Limitations</vt:lpstr>
      <vt:lpstr>Key Takeaways</vt:lpstr>
      <vt:lpstr>Key Takeaways</vt:lpstr>
      <vt:lpstr>Primary Area of Concern</vt:lpstr>
      <vt:lpstr>Emergency Medical Services Changing Standard of Care</vt:lpstr>
      <vt:lpstr>Emergency Medical Services Changing Standard of Care</vt:lpstr>
      <vt:lpstr>Emergency Medical Services National Standards</vt:lpstr>
      <vt:lpstr>Current Situation</vt:lpstr>
      <vt:lpstr>Challenges</vt:lpstr>
      <vt:lpstr>Public Safety Answering Point 9-1-1</vt:lpstr>
      <vt:lpstr>Public Safety Answering Point 9-1-1</vt:lpstr>
      <vt:lpstr>NFPA 1221  Call Processing and Dispatch Standards</vt:lpstr>
      <vt:lpstr>Emergency Medical Dispatching</vt:lpstr>
      <vt:lpstr>Emergency Medical Dispatching</vt:lpstr>
      <vt:lpstr>Current Silvis  EMS Dispatch System</vt:lpstr>
      <vt:lpstr>PowerPoint Presentation</vt:lpstr>
      <vt:lpstr>Call Received until Ambulance on Scene</vt:lpstr>
      <vt:lpstr>Coal Valley Mutual Aid  Response into Silvis</vt:lpstr>
      <vt:lpstr>Need for a  First Responder Program</vt:lpstr>
      <vt:lpstr>Current Workarounds</vt:lpstr>
      <vt:lpstr>Recommendations</vt:lpstr>
      <vt:lpstr>Recommendations</vt:lpstr>
      <vt:lpstr>Developing a  Fire-Based Medical First Responder Program</vt:lpstr>
      <vt:lpstr>PowerPoint Presentation</vt:lpstr>
      <vt:lpstr>Costing a  Fire-Based Medical First Responder Program</vt:lpstr>
      <vt:lpstr>Emerging Issues</vt:lpstr>
      <vt:lpstr>Emerging Issues</vt:lpstr>
      <vt:lpstr>Final Word</vt:lpstr>
      <vt:lpstr>Questions/Comments/Discussion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Skagway Fire Department</dc:title>
  <dc:creator>Craig Haigh</dc:creator>
  <cp:lastModifiedBy>Beth Haigh</cp:lastModifiedBy>
  <cp:revision>153</cp:revision>
  <cp:lastPrinted>2021-11-15T02:03:42Z</cp:lastPrinted>
  <dcterms:created xsi:type="dcterms:W3CDTF">2021-11-12T06:41:30Z</dcterms:created>
  <dcterms:modified xsi:type="dcterms:W3CDTF">2024-03-07T17:44:06Z</dcterms:modified>
</cp:coreProperties>
</file>